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5" r:id="rId3"/>
  </p:sldMasterIdLst>
  <p:notesMasterIdLst>
    <p:notesMasterId r:id="rId35"/>
  </p:notesMasterIdLst>
  <p:sldIdLst>
    <p:sldId id="256" r:id="rId4"/>
    <p:sldId id="601" r:id="rId5"/>
    <p:sldId id="259" r:id="rId6"/>
    <p:sldId id="263" r:id="rId7"/>
    <p:sldId id="594" r:id="rId8"/>
    <p:sldId id="292" r:id="rId9"/>
    <p:sldId id="257" r:id="rId10"/>
    <p:sldId id="351" r:id="rId11"/>
    <p:sldId id="352" r:id="rId12"/>
    <p:sldId id="267" r:id="rId13"/>
    <p:sldId id="586" r:id="rId14"/>
    <p:sldId id="587" r:id="rId15"/>
    <p:sldId id="588" r:id="rId16"/>
    <p:sldId id="589" r:id="rId17"/>
    <p:sldId id="590" r:id="rId18"/>
    <p:sldId id="595" r:id="rId19"/>
    <p:sldId id="273" r:id="rId20"/>
    <p:sldId id="598" r:id="rId21"/>
    <p:sldId id="599" r:id="rId22"/>
    <p:sldId id="600" r:id="rId23"/>
    <p:sldId id="585" r:id="rId24"/>
    <p:sldId id="591" r:id="rId25"/>
    <p:sldId id="596" r:id="rId26"/>
    <p:sldId id="597" r:id="rId27"/>
    <p:sldId id="275" r:id="rId28"/>
    <p:sldId id="276" r:id="rId29"/>
    <p:sldId id="277" r:id="rId30"/>
    <p:sldId id="274" r:id="rId31"/>
    <p:sldId id="280" r:id="rId32"/>
    <p:sldId id="282"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949"/>
    <a:srgbClr val="3D879A"/>
    <a:srgbClr val="FFC03B"/>
    <a:srgbClr val="E4E5E6"/>
    <a:srgbClr val="FDBE3F"/>
    <a:srgbClr val="EFEFEF"/>
    <a:srgbClr val="013C71"/>
    <a:srgbClr val="44B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89"/>
    <p:restoredTop sz="94674"/>
  </p:normalViewPr>
  <p:slideViewPr>
    <p:cSldViewPr snapToGrid="0" snapToObjects="1">
      <p:cViewPr varScale="1">
        <p:scale>
          <a:sx n="124" d="100"/>
          <a:sy n="124" d="100"/>
        </p:scale>
        <p:origin x="10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D7CAC-F788-2644-8D0A-A821F39FEA51}" type="datetimeFigureOut">
              <a:rPr lang="en-US" smtClean="0"/>
              <a:t>5/1/20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EAF722-E1ED-B844-A878-9ADB790202E1}" type="slidenum">
              <a:rPr lang="en-US" smtClean="0"/>
              <a:t>‹#›</a:t>
            </a:fld>
            <a:endParaRPr lang="en-US"/>
          </a:p>
        </p:txBody>
      </p:sp>
    </p:spTree>
    <p:extLst>
      <p:ext uri="{BB962C8B-B14F-4D97-AF65-F5344CB8AC3E}">
        <p14:creationId xmlns:p14="http://schemas.microsoft.com/office/powerpoint/2010/main" val="183468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70685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15</a:t>
            </a:fld>
            <a:endParaRPr lang="en-US"/>
          </a:p>
        </p:txBody>
      </p:sp>
    </p:spTree>
    <p:extLst>
      <p:ext uri="{BB962C8B-B14F-4D97-AF65-F5344CB8AC3E}">
        <p14:creationId xmlns:p14="http://schemas.microsoft.com/office/powerpoint/2010/main" val="4068052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16</a:t>
            </a:fld>
            <a:endParaRPr lang="en-US"/>
          </a:p>
        </p:txBody>
      </p:sp>
    </p:spTree>
    <p:extLst>
      <p:ext uri="{BB962C8B-B14F-4D97-AF65-F5344CB8AC3E}">
        <p14:creationId xmlns:p14="http://schemas.microsoft.com/office/powerpoint/2010/main" val="4280259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17</a:t>
            </a:fld>
            <a:endParaRPr lang="en-US"/>
          </a:p>
        </p:txBody>
      </p:sp>
    </p:spTree>
    <p:extLst>
      <p:ext uri="{BB962C8B-B14F-4D97-AF65-F5344CB8AC3E}">
        <p14:creationId xmlns:p14="http://schemas.microsoft.com/office/powerpoint/2010/main" val="1156571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70979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97431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974888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21</a:t>
            </a:fld>
            <a:endParaRPr lang="en-US"/>
          </a:p>
        </p:txBody>
      </p:sp>
    </p:spTree>
    <p:extLst>
      <p:ext uri="{BB962C8B-B14F-4D97-AF65-F5344CB8AC3E}">
        <p14:creationId xmlns:p14="http://schemas.microsoft.com/office/powerpoint/2010/main" val="2189029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22</a:t>
            </a:fld>
            <a:endParaRPr lang="en-US"/>
          </a:p>
        </p:txBody>
      </p:sp>
    </p:spTree>
    <p:extLst>
      <p:ext uri="{BB962C8B-B14F-4D97-AF65-F5344CB8AC3E}">
        <p14:creationId xmlns:p14="http://schemas.microsoft.com/office/powerpoint/2010/main" val="230180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3298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24</a:t>
            </a:fld>
            <a:endParaRPr lang="en-US"/>
          </a:p>
        </p:txBody>
      </p:sp>
    </p:spTree>
    <p:extLst>
      <p:ext uri="{BB962C8B-B14F-4D97-AF65-F5344CB8AC3E}">
        <p14:creationId xmlns:p14="http://schemas.microsoft.com/office/powerpoint/2010/main" val="262359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3</a:t>
            </a:fld>
            <a:endParaRPr lang="en-US"/>
          </a:p>
        </p:txBody>
      </p:sp>
    </p:spTree>
    <p:extLst>
      <p:ext uri="{BB962C8B-B14F-4D97-AF65-F5344CB8AC3E}">
        <p14:creationId xmlns:p14="http://schemas.microsoft.com/office/powerpoint/2010/main" val="40791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25</a:t>
            </a:fld>
            <a:endParaRPr lang="en-US"/>
          </a:p>
        </p:txBody>
      </p:sp>
    </p:spTree>
    <p:extLst>
      <p:ext uri="{BB962C8B-B14F-4D97-AF65-F5344CB8AC3E}">
        <p14:creationId xmlns:p14="http://schemas.microsoft.com/office/powerpoint/2010/main" val="1619436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26</a:t>
            </a:fld>
            <a:endParaRPr lang="en-US"/>
          </a:p>
        </p:txBody>
      </p:sp>
    </p:spTree>
    <p:extLst>
      <p:ext uri="{BB962C8B-B14F-4D97-AF65-F5344CB8AC3E}">
        <p14:creationId xmlns:p14="http://schemas.microsoft.com/office/powerpoint/2010/main" val="639881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27</a:t>
            </a:fld>
            <a:endParaRPr lang="en-US"/>
          </a:p>
        </p:txBody>
      </p:sp>
    </p:spTree>
    <p:extLst>
      <p:ext uri="{BB962C8B-B14F-4D97-AF65-F5344CB8AC3E}">
        <p14:creationId xmlns:p14="http://schemas.microsoft.com/office/powerpoint/2010/main" val="1681802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28</a:t>
            </a:fld>
            <a:endParaRPr lang="en-US"/>
          </a:p>
        </p:txBody>
      </p:sp>
    </p:spTree>
    <p:extLst>
      <p:ext uri="{BB962C8B-B14F-4D97-AF65-F5344CB8AC3E}">
        <p14:creationId xmlns:p14="http://schemas.microsoft.com/office/powerpoint/2010/main" val="228103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29</a:t>
            </a:fld>
            <a:endParaRPr lang="en-US"/>
          </a:p>
        </p:txBody>
      </p:sp>
    </p:spTree>
    <p:extLst>
      <p:ext uri="{BB962C8B-B14F-4D97-AF65-F5344CB8AC3E}">
        <p14:creationId xmlns:p14="http://schemas.microsoft.com/office/powerpoint/2010/main" val="1187414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30</a:t>
            </a:fld>
            <a:endParaRPr lang="en-US"/>
          </a:p>
        </p:txBody>
      </p:sp>
    </p:spTree>
    <p:extLst>
      <p:ext uri="{BB962C8B-B14F-4D97-AF65-F5344CB8AC3E}">
        <p14:creationId xmlns:p14="http://schemas.microsoft.com/office/powerpoint/2010/main" val="73413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6</a:t>
            </a:fld>
            <a:endParaRPr lang="en-US"/>
          </a:p>
        </p:txBody>
      </p:sp>
    </p:spTree>
    <p:extLst>
      <p:ext uri="{BB962C8B-B14F-4D97-AF65-F5344CB8AC3E}">
        <p14:creationId xmlns:p14="http://schemas.microsoft.com/office/powerpoint/2010/main" val="91208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8</a:t>
            </a:fld>
            <a:endParaRPr lang="en-US"/>
          </a:p>
        </p:txBody>
      </p:sp>
    </p:spTree>
    <p:extLst>
      <p:ext uri="{BB962C8B-B14F-4D97-AF65-F5344CB8AC3E}">
        <p14:creationId xmlns:p14="http://schemas.microsoft.com/office/powerpoint/2010/main" val="108698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9</a:t>
            </a:fld>
            <a:endParaRPr lang="en-US"/>
          </a:p>
        </p:txBody>
      </p:sp>
    </p:spTree>
    <p:extLst>
      <p:ext uri="{BB962C8B-B14F-4D97-AF65-F5344CB8AC3E}">
        <p14:creationId xmlns:p14="http://schemas.microsoft.com/office/powerpoint/2010/main" val="3536508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11</a:t>
            </a:fld>
            <a:endParaRPr lang="en-US"/>
          </a:p>
        </p:txBody>
      </p:sp>
    </p:spTree>
    <p:extLst>
      <p:ext uri="{BB962C8B-B14F-4D97-AF65-F5344CB8AC3E}">
        <p14:creationId xmlns:p14="http://schemas.microsoft.com/office/powerpoint/2010/main" val="46559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12</a:t>
            </a:fld>
            <a:endParaRPr lang="en-US"/>
          </a:p>
        </p:txBody>
      </p:sp>
    </p:spTree>
    <p:extLst>
      <p:ext uri="{BB962C8B-B14F-4D97-AF65-F5344CB8AC3E}">
        <p14:creationId xmlns:p14="http://schemas.microsoft.com/office/powerpoint/2010/main" val="28657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13</a:t>
            </a:fld>
            <a:endParaRPr lang="en-US"/>
          </a:p>
        </p:txBody>
      </p:sp>
    </p:spTree>
    <p:extLst>
      <p:ext uri="{BB962C8B-B14F-4D97-AF65-F5344CB8AC3E}">
        <p14:creationId xmlns:p14="http://schemas.microsoft.com/office/powerpoint/2010/main" val="287134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AF722-E1ED-B844-A878-9ADB790202E1}" type="slidenum">
              <a:rPr lang="en-US" smtClean="0"/>
              <a:t>14</a:t>
            </a:fld>
            <a:endParaRPr lang="en-US"/>
          </a:p>
        </p:txBody>
      </p:sp>
    </p:spTree>
    <p:extLst>
      <p:ext uri="{BB962C8B-B14F-4D97-AF65-F5344CB8AC3E}">
        <p14:creationId xmlns:p14="http://schemas.microsoft.com/office/powerpoint/2010/main" val="420426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92216DF2-8296-8B4E-B2E0-FAD8E7B057FD}" type="slidenum">
              <a:rPr lang="en-US" smtClean="0"/>
              <a:pPr/>
              <a:t>‹#›</a:t>
            </a:fld>
            <a:endParaRPr lang="en-US" dirty="0"/>
          </a:p>
        </p:txBody>
      </p:sp>
    </p:spTree>
    <p:extLst>
      <p:ext uri="{BB962C8B-B14F-4D97-AF65-F5344CB8AC3E}">
        <p14:creationId xmlns:p14="http://schemas.microsoft.com/office/powerpoint/2010/main" val="180380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316" y="336885"/>
            <a:ext cx="10515600" cy="529389"/>
          </a:xfrm>
          <a:prstGeom prst="rect">
            <a:avLst/>
          </a:prstGeom>
        </p:spPr>
        <p:txBody>
          <a:bodyPr/>
          <a:lstStyle>
            <a:lvl1pPr>
              <a:defRPr>
                <a:latin typeface="Microsoft Sans Serif" charset="0"/>
                <a:ea typeface="Microsoft Sans Serif" charset="0"/>
                <a:cs typeface="Microsoft Sans Serif" charset="0"/>
              </a:defRPr>
            </a:lvl1pPr>
          </a:lstStyle>
          <a:p>
            <a:r>
              <a:rPr lang="en-US" dirty="0"/>
              <a:t>Click to edit Master title style</a:t>
            </a:r>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pPr/>
              <a:t>‹#›</a:t>
            </a:fld>
            <a:endParaRPr lang="en-US" dirty="0"/>
          </a:p>
        </p:txBody>
      </p:sp>
    </p:spTree>
    <p:extLst>
      <p:ext uri="{BB962C8B-B14F-4D97-AF65-F5344CB8AC3E}">
        <p14:creationId xmlns:p14="http://schemas.microsoft.com/office/powerpoint/2010/main" val="153913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316" y="336885"/>
            <a:ext cx="10515600" cy="529389"/>
          </a:xfrm>
          <a:prstGeom prst="rect">
            <a:avLst/>
          </a:prstGeom>
        </p:spPr>
        <p:txBody>
          <a:bodyPr/>
          <a:lstStyle>
            <a:lvl1pPr>
              <a:defRPr>
                <a:latin typeface="Microsoft Sans Serif" charset="0"/>
                <a:ea typeface="Microsoft Sans Serif" charset="0"/>
                <a:cs typeface="Microsoft Sans Serif" charset="0"/>
              </a:defRPr>
            </a:lvl1pPr>
          </a:lstStyle>
          <a:p>
            <a:r>
              <a:rPr lang="en-US" dirty="0"/>
              <a:t>Click to edit Master title style</a:t>
            </a:r>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pPr/>
              <a:t>‹#›</a:t>
            </a:fld>
            <a:endParaRPr lang="en-US" dirty="0"/>
          </a:p>
        </p:txBody>
      </p:sp>
    </p:spTree>
    <p:extLst>
      <p:ext uri="{BB962C8B-B14F-4D97-AF65-F5344CB8AC3E}">
        <p14:creationId xmlns:p14="http://schemas.microsoft.com/office/powerpoint/2010/main" val="320332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086894"/>
            <a:ext cx="10515600" cy="1325563"/>
          </a:xfrm>
          <a:prstGeom prst="rect">
            <a:avLst/>
          </a:prstGeom>
        </p:spPr>
        <p:txBody>
          <a:bodyPr/>
          <a:lstStyle>
            <a:lvl1pPr algn="ctr">
              <a:defRPr b="0" i="0">
                <a:solidFill>
                  <a:schemeClr val="bg1"/>
                </a:solidFill>
                <a:latin typeface="Microsoft Sans Serif" charset="0"/>
                <a:ea typeface="Microsoft Sans Serif" charset="0"/>
                <a:cs typeface="Microsoft Sans Serif" charset="0"/>
              </a:defRPr>
            </a:lvl1pPr>
          </a:lstStyle>
          <a:p>
            <a:r>
              <a:rPr lang="en-US" dirty="0"/>
              <a:t>SECTION BREAK TITLE</a:t>
            </a:r>
          </a:p>
        </p:txBody>
      </p:sp>
      <p:sp>
        <p:nvSpPr>
          <p:cNvPr id="3"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16473871-01A6-6542-ABF9-162604A0A2BB}" type="slidenum">
              <a:rPr lang="en-US" smtClean="0"/>
              <a:pPr/>
              <a:t>‹#›</a:t>
            </a:fld>
            <a:endParaRPr lang="en-US" dirty="0"/>
          </a:p>
        </p:txBody>
      </p:sp>
    </p:spTree>
    <p:extLst>
      <p:ext uri="{BB962C8B-B14F-4D97-AF65-F5344CB8AC3E}">
        <p14:creationId xmlns:p14="http://schemas.microsoft.com/office/powerpoint/2010/main" val="95118178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6501065"/>
            <a:ext cx="12192000" cy="374538"/>
          </a:xfrm>
          <a:prstGeom prst="rect">
            <a:avLst/>
          </a:prstGeom>
          <a:solidFill>
            <a:srgbClr val="FF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92216DF2-8296-8B4E-B2E0-FAD8E7B057FD}" type="slidenum">
              <a:rPr lang="en-US" smtClean="0"/>
              <a:pPr/>
              <a:t>‹#›</a:t>
            </a:fld>
            <a:endParaRPr lang="en-US" dirty="0"/>
          </a:p>
        </p:txBody>
      </p:sp>
      <p:sp>
        <p:nvSpPr>
          <p:cNvPr id="9" name="Footer Placeholder 4"/>
          <p:cNvSpPr txBox="1">
            <a:spLocks/>
          </p:cNvSpPr>
          <p:nvPr userDrawn="1"/>
        </p:nvSpPr>
        <p:spPr>
          <a:xfrm>
            <a:off x="385313" y="6546598"/>
            <a:ext cx="5325374"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t>SmartStop</a:t>
            </a:r>
            <a:r>
              <a:rPr lang="en-US" dirty="0"/>
              <a:t> REIT Advisors, LLC is</a:t>
            </a:r>
            <a:r>
              <a:rPr lang="en-US" baseline="0" dirty="0"/>
              <a:t> the sponsor of </a:t>
            </a:r>
            <a:r>
              <a:rPr lang="en-US" dirty="0"/>
              <a:t>Strategic Storage Trust IV,</a:t>
            </a:r>
            <a:r>
              <a:rPr lang="en-US" baseline="0" dirty="0"/>
              <a:t> Inc.</a:t>
            </a:r>
            <a:endParaRPr lang="en-US" dirty="0"/>
          </a:p>
        </p:txBody>
      </p:sp>
      <p:sp>
        <p:nvSpPr>
          <p:cNvPr id="10" name="Footer Placeholder 4"/>
          <p:cNvSpPr txBox="1">
            <a:spLocks/>
          </p:cNvSpPr>
          <p:nvPr userDrawn="1"/>
        </p:nvSpPr>
        <p:spPr>
          <a:xfrm>
            <a:off x="9363456" y="6546598"/>
            <a:ext cx="2057918"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Investor Presentation</a:t>
            </a:r>
            <a:endParaRPr lang="en-US" dirty="0"/>
          </a:p>
        </p:txBody>
      </p:sp>
      <p:sp>
        <p:nvSpPr>
          <p:cNvPr id="11" name="Rectangle 10"/>
          <p:cNvSpPr/>
          <p:nvPr userDrawn="1"/>
        </p:nvSpPr>
        <p:spPr>
          <a:xfrm>
            <a:off x="0" y="-1"/>
            <a:ext cx="12192000" cy="1571625"/>
          </a:xfrm>
          <a:prstGeom prst="rect">
            <a:avLst/>
          </a:prstGeom>
          <a:solidFill>
            <a:srgbClr val="003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571623"/>
            <a:ext cx="12188952" cy="147449"/>
          </a:xfrm>
          <a:prstGeom prst="rect">
            <a:avLst/>
          </a:prstGeom>
          <a:solidFill>
            <a:srgbClr val="FF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144" y="5320476"/>
            <a:ext cx="12201144" cy="147073"/>
          </a:xfrm>
          <a:prstGeom prst="rect">
            <a:avLst/>
          </a:prstGeom>
          <a:solidFill>
            <a:srgbClr val="FF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p:nvPr>
        </p:nvSpPr>
        <p:spPr>
          <a:xfrm>
            <a:off x="664990" y="850106"/>
            <a:ext cx="10515600" cy="721519"/>
          </a:xfrm>
          <a:prstGeom prst="rect">
            <a:avLst/>
          </a:prstGeom>
        </p:spPr>
        <p:txBody>
          <a:bodyPr vert="horz" lIns="91440" tIns="45720" rIns="91440" bIns="45720" rtlCol="0" anchor="ctr">
            <a:normAutofit/>
          </a:bodyPr>
          <a:lstStyle/>
          <a:p>
            <a:r>
              <a:rPr lang="en-US" dirty="0"/>
              <a:t>TITLE</a:t>
            </a:r>
          </a:p>
        </p:txBody>
      </p:sp>
      <p:sp>
        <p:nvSpPr>
          <p:cNvPr id="15" name="Text Placeholder 2"/>
          <p:cNvSpPr>
            <a:spLocks noGrp="1"/>
          </p:cNvSpPr>
          <p:nvPr>
            <p:ph type="body" idx="1"/>
          </p:nvPr>
        </p:nvSpPr>
        <p:spPr>
          <a:xfrm>
            <a:off x="664990" y="535527"/>
            <a:ext cx="10515600" cy="314579"/>
          </a:xfrm>
          <a:prstGeom prst="rect">
            <a:avLst/>
          </a:prstGeom>
        </p:spPr>
        <p:txBody>
          <a:bodyPr vert="horz" lIns="91440" tIns="45720" rIns="91440" bIns="45720" rtlCol="0">
            <a:normAutofit/>
          </a:bodyPr>
          <a:lstStyle/>
          <a:p>
            <a:pPr lvl="0"/>
            <a:r>
              <a:rPr lang="en-US" dirty="0"/>
              <a:t>Strategic Storage Trust IV, Inc.</a:t>
            </a:r>
          </a:p>
        </p:txBody>
      </p:sp>
    </p:spTree>
    <p:extLst>
      <p:ext uri="{BB962C8B-B14F-4D97-AF65-F5344CB8AC3E}">
        <p14:creationId xmlns:p14="http://schemas.microsoft.com/office/powerpoint/2010/main" val="870370377"/>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3100" b="0" i="0" kern="1200">
          <a:solidFill>
            <a:srgbClr val="FDBE3F"/>
          </a:solidFill>
          <a:latin typeface="Microsoft Sans Serif" charset="0"/>
          <a:ea typeface="Microsoft Sans Serif" charset="0"/>
          <a:cs typeface="Microsoft Sans Serif" charset="0"/>
        </a:defRPr>
      </a:lvl1pPr>
    </p:titleStyle>
    <p:bodyStyle>
      <a:lvl1pPr marL="228600" indent="-228600" algn="l" defTabSz="914400" rtl="0" eaLnBrk="1" latinLnBrk="0" hangingPunct="1">
        <a:lnSpc>
          <a:spcPct val="90000"/>
        </a:lnSpc>
        <a:spcBef>
          <a:spcPts val="1000"/>
        </a:spcBef>
        <a:buFont typeface="Arial"/>
        <a:buChar char="•"/>
        <a:defRPr sz="1600" kern="1200" baseline="0">
          <a:solidFill>
            <a:schemeClr val="bg1"/>
          </a:solidFill>
          <a:latin typeface="Microsoft Sans Serif" charset="0"/>
          <a:ea typeface="Microsoft Sans Serif" charset="0"/>
          <a:cs typeface="Microsoft Sans Serif" charset="0"/>
        </a:defRPr>
      </a:lvl1pPr>
      <a:lvl2pPr marL="685800" indent="-228600" algn="l" defTabSz="914400" rtl="0" eaLnBrk="1" latinLnBrk="0" hangingPunct="1">
        <a:lnSpc>
          <a:spcPct val="90000"/>
        </a:lnSpc>
        <a:spcBef>
          <a:spcPts val="500"/>
        </a:spcBef>
        <a:buFont typeface="Arial"/>
        <a:buChar char="•"/>
        <a:defRPr sz="1400" b="0" i="0" kern="1200">
          <a:solidFill>
            <a:srgbClr val="3D879A"/>
          </a:solidFill>
          <a:latin typeface="Corbel" charset="0"/>
          <a:ea typeface="Corbel" charset="0"/>
          <a:cs typeface="Corbe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FDBE3F"/>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6501065"/>
            <a:ext cx="12192000" cy="374538"/>
          </a:xfrm>
          <a:prstGeom prst="rect">
            <a:avLst/>
          </a:prstGeom>
          <a:solidFill>
            <a:srgbClr val="FF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BB95469A-688F-E64F-82FB-9E52813A66CC}" type="slidenum">
              <a:rPr lang="en-US" smtClean="0"/>
              <a:pPr/>
              <a:t>‹#›</a:t>
            </a:fld>
            <a:endParaRPr lang="en-US" dirty="0"/>
          </a:p>
        </p:txBody>
      </p:sp>
      <p:sp>
        <p:nvSpPr>
          <p:cNvPr id="22" name="Footer Placeholder 4"/>
          <p:cNvSpPr txBox="1">
            <a:spLocks/>
          </p:cNvSpPr>
          <p:nvPr userDrawn="1"/>
        </p:nvSpPr>
        <p:spPr>
          <a:xfrm>
            <a:off x="9363456" y="6546598"/>
            <a:ext cx="2057918"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Investor Presentation</a:t>
            </a:r>
            <a:endParaRPr lang="en-US" dirty="0"/>
          </a:p>
        </p:txBody>
      </p:sp>
      <p:sp>
        <p:nvSpPr>
          <p:cNvPr id="10" name="Rectangle 9"/>
          <p:cNvSpPr/>
          <p:nvPr userDrawn="1"/>
        </p:nvSpPr>
        <p:spPr>
          <a:xfrm>
            <a:off x="0" y="-1"/>
            <a:ext cx="12192000" cy="1106425"/>
          </a:xfrm>
          <a:prstGeom prst="rect">
            <a:avLst/>
          </a:prstGeom>
          <a:solidFill>
            <a:srgbClr val="003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105472"/>
            <a:ext cx="12192000" cy="149170"/>
          </a:xfrm>
          <a:prstGeom prst="rect">
            <a:avLst/>
          </a:prstGeom>
          <a:solidFill>
            <a:srgbClr val="FF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p:cNvSpPr>
            <a:spLocks noGrp="1"/>
          </p:cNvSpPr>
          <p:nvPr>
            <p:ph type="title"/>
          </p:nvPr>
        </p:nvSpPr>
        <p:spPr>
          <a:xfrm>
            <a:off x="501316" y="336885"/>
            <a:ext cx="9340516" cy="529389"/>
          </a:xfrm>
          <a:prstGeom prst="rect">
            <a:avLst/>
          </a:prstGeom>
        </p:spPr>
        <p:txBody>
          <a:bodyPr vert="horz" lIns="91440" tIns="45720" rIns="91440" bIns="45720" rtlCol="0" anchor="ctr">
            <a:normAutofit/>
          </a:bodyPr>
          <a:lstStyle/>
          <a:p>
            <a:r>
              <a:rPr lang="en-US" dirty="0" err="1"/>
              <a:t>SubHeader</a:t>
            </a:r>
            <a:r>
              <a:rPr lang="en-US" dirty="0"/>
              <a:t> Title</a:t>
            </a:r>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4594" y="375813"/>
            <a:ext cx="1885188" cy="451532"/>
          </a:xfrm>
          <a:prstGeom prst="rect">
            <a:avLst/>
          </a:prstGeom>
        </p:spPr>
      </p:pic>
      <p:sp>
        <p:nvSpPr>
          <p:cNvPr id="15" name="Footer Placeholder 4">
            <a:extLst>
              <a:ext uri="{FF2B5EF4-FFF2-40B4-BE49-F238E27FC236}">
                <a16:creationId xmlns:a16="http://schemas.microsoft.com/office/drawing/2014/main" id="{07AFA59A-6CF2-F44E-9542-8CEA45BF3D95}"/>
              </a:ext>
            </a:extLst>
          </p:cNvPr>
          <p:cNvSpPr txBox="1">
            <a:spLocks/>
          </p:cNvSpPr>
          <p:nvPr userDrawn="1"/>
        </p:nvSpPr>
        <p:spPr>
          <a:xfrm>
            <a:off x="385313" y="6546598"/>
            <a:ext cx="5325374"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t>SmartStop</a:t>
            </a:r>
            <a:r>
              <a:rPr lang="en-US" dirty="0"/>
              <a:t> REIT Advisors, LLC is</a:t>
            </a:r>
            <a:r>
              <a:rPr lang="en-US" baseline="0" dirty="0"/>
              <a:t> the sponsor of </a:t>
            </a:r>
            <a:r>
              <a:rPr lang="en-US" dirty="0"/>
              <a:t>Strategic Storage Trust IV,</a:t>
            </a:r>
            <a:r>
              <a:rPr lang="en-US" baseline="0" dirty="0"/>
              <a:t> Inc.</a:t>
            </a:r>
            <a:endParaRPr lang="en-US" dirty="0"/>
          </a:p>
        </p:txBody>
      </p:sp>
    </p:spTree>
    <p:extLst>
      <p:ext uri="{BB962C8B-B14F-4D97-AF65-F5344CB8AC3E}">
        <p14:creationId xmlns:p14="http://schemas.microsoft.com/office/powerpoint/2010/main" val="513964053"/>
      </p:ext>
    </p:extLst>
  </p:cSld>
  <p:clrMap bg1="lt1" tx1="dk1" bg2="lt2" tx2="dk2" accent1="accent1" accent2="accent2" accent3="accent3" accent4="accent4" accent5="accent5" accent6="accent6" hlink="hlink" folHlink="folHlink"/>
  <p:sldLayoutIdLst>
    <p:sldLayoutId id="2147483654" r:id="rId1"/>
    <p:sldLayoutId id="2147483658" r:id="rId2"/>
  </p:sldLayoutIdLst>
  <p:hf hdr="0" ftr="0" dt="0"/>
  <p:txStyles>
    <p:titleStyle>
      <a:lvl1pPr algn="l" defTabSz="914400" rtl="0" eaLnBrk="1" latinLnBrk="0" hangingPunct="1">
        <a:lnSpc>
          <a:spcPct val="90000"/>
        </a:lnSpc>
        <a:spcBef>
          <a:spcPct val="0"/>
        </a:spcBef>
        <a:buNone/>
        <a:defRPr sz="3200" b="0" i="0" kern="1200">
          <a:solidFill>
            <a:schemeClr val="bg1"/>
          </a:solidFill>
          <a:latin typeface="Microsoft Sans Serif" charset="0"/>
          <a:ea typeface="Microsoft Sans Serif" charset="0"/>
          <a:cs typeface="Microsoft Sans Serif"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631434"/>
            <a:ext cx="12192000" cy="3915162"/>
          </a:xfrm>
          <a:prstGeom prst="rect">
            <a:avLst/>
          </a:prstGeom>
        </p:spPr>
      </p:pic>
      <p:sp>
        <p:nvSpPr>
          <p:cNvPr id="22" name="Rectangle 21"/>
          <p:cNvSpPr/>
          <p:nvPr userDrawn="1"/>
        </p:nvSpPr>
        <p:spPr>
          <a:xfrm>
            <a:off x="1" y="2546064"/>
            <a:ext cx="12192000" cy="4000532"/>
          </a:xfrm>
          <a:prstGeom prst="rect">
            <a:avLst/>
          </a:prstGeom>
          <a:solidFill>
            <a:srgbClr val="3D879A">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6501065"/>
            <a:ext cx="12192000" cy="374538"/>
          </a:xfrm>
          <a:prstGeom prst="rect">
            <a:avLst/>
          </a:prstGeom>
          <a:solidFill>
            <a:srgbClr val="FF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11421374" y="6546597"/>
            <a:ext cx="558067" cy="311403"/>
          </a:xfrm>
          <a:prstGeom prst="rect">
            <a:avLst/>
          </a:prstGeom>
        </p:spPr>
        <p:txBody>
          <a:bodyPr vert="horz" lIns="91440" tIns="45720" rIns="91440" bIns="45720" rtlCol="0" anchor="ctr"/>
          <a:lstStyle>
            <a:lvl1pPr algn="ctr">
              <a:defRPr sz="1200">
                <a:solidFill>
                  <a:schemeClr val="bg1"/>
                </a:solidFill>
              </a:defRPr>
            </a:lvl1pPr>
          </a:lstStyle>
          <a:p>
            <a:fld id="{F2D815CD-1DE8-C94D-80FB-412E91752865}" type="slidenum">
              <a:rPr lang="en-US" smtClean="0"/>
              <a:pPr/>
              <a:t>‹#›</a:t>
            </a:fld>
            <a:endParaRPr lang="en-US" dirty="0"/>
          </a:p>
        </p:txBody>
      </p:sp>
      <p:sp>
        <p:nvSpPr>
          <p:cNvPr id="12" name="Footer Placeholder 4"/>
          <p:cNvSpPr txBox="1">
            <a:spLocks/>
          </p:cNvSpPr>
          <p:nvPr userDrawn="1"/>
        </p:nvSpPr>
        <p:spPr>
          <a:xfrm>
            <a:off x="9363456" y="6546598"/>
            <a:ext cx="2057918"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Investor Presentation</a:t>
            </a:r>
            <a:endParaRPr lang="en-US" dirty="0"/>
          </a:p>
        </p:txBody>
      </p:sp>
      <p:sp>
        <p:nvSpPr>
          <p:cNvPr id="23" name="Rectangle 22"/>
          <p:cNvSpPr/>
          <p:nvPr userDrawn="1"/>
        </p:nvSpPr>
        <p:spPr>
          <a:xfrm>
            <a:off x="1" y="1"/>
            <a:ext cx="12192000" cy="2473292"/>
          </a:xfrm>
          <a:prstGeom prst="rect">
            <a:avLst/>
          </a:prstGeom>
          <a:solidFill>
            <a:srgbClr val="003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2472339"/>
            <a:ext cx="12192001" cy="159095"/>
          </a:xfrm>
          <a:prstGeom prst="rect">
            <a:avLst/>
          </a:prstGeom>
          <a:solidFill>
            <a:srgbClr val="FDB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13376" y="327781"/>
            <a:ext cx="2365248" cy="1889276"/>
          </a:xfrm>
          <a:prstGeom prst="rect">
            <a:avLst/>
          </a:prstGeom>
        </p:spPr>
      </p:pic>
      <p:sp>
        <p:nvSpPr>
          <p:cNvPr id="13" name="Footer Placeholder 4">
            <a:extLst>
              <a:ext uri="{FF2B5EF4-FFF2-40B4-BE49-F238E27FC236}">
                <a16:creationId xmlns:a16="http://schemas.microsoft.com/office/drawing/2014/main" id="{90EC1089-87ED-CD41-9246-021100179387}"/>
              </a:ext>
            </a:extLst>
          </p:cNvPr>
          <p:cNvSpPr txBox="1">
            <a:spLocks/>
          </p:cNvSpPr>
          <p:nvPr userDrawn="1"/>
        </p:nvSpPr>
        <p:spPr>
          <a:xfrm>
            <a:off x="385313" y="6546598"/>
            <a:ext cx="5325374"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err="1"/>
              <a:t>SmartStop</a:t>
            </a:r>
            <a:r>
              <a:rPr lang="en-US" dirty="0"/>
              <a:t> REIT Advisors, LLC is</a:t>
            </a:r>
            <a:r>
              <a:rPr lang="en-US" baseline="0" dirty="0"/>
              <a:t> the sponsor of </a:t>
            </a:r>
            <a:r>
              <a:rPr lang="en-US" dirty="0"/>
              <a:t>Strategic Storage Trust IV,</a:t>
            </a:r>
            <a:r>
              <a:rPr lang="en-US" baseline="0" dirty="0"/>
              <a:t> Inc.</a:t>
            </a:r>
            <a:endParaRPr lang="en-US" dirty="0"/>
          </a:p>
        </p:txBody>
      </p:sp>
    </p:spTree>
    <p:extLst>
      <p:ext uri="{BB962C8B-B14F-4D97-AF65-F5344CB8AC3E}">
        <p14:creationId xmlns:p14="http://schemas.microsoft.com/office/powerpoint/2010/main" val="1449953235"/>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6.png"/><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gif"/><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65747" y="481849"/>
            <a:ext cx="10820399" cy="1090278"/>
          </a:xfrm>
          <a:prstGeom prst="rect">
            <a:avLst/>
          </a:prstGeom>
        </p:spPr>
        <p:txBody>
          <a:bodyPr>
            <a:normAutofit/>
          </a:bodyPr>
          <a:lstStyle/>
          <a:p>
            <a:r>
              <a:rPr lang="en-US" sz="4000" dirty="0"/>
              <a:t>Stabilized + Growth Self Storage Properties</a:t>
            </a:r>
          </a:p>
        </p:txBody>
      </p:sp>
      <p:sp>
        <p:nvSpPr>
          <p:cNvPr id="3" name="Subtitle 2"/>
          <p:cNvSpPr>
            <a:spLocks noGrp="1"/>
          </p:cNvSpPr>
          <p:nvPr>
            <p:ph type="subTitle" idx="4294967295"/>
          </p:nvPr>
        </p:nvSpPr>
        <p:spPr>
          <a:xfrm>
            <a:off x="665748" y="481848"/>
            <a:ext cx="9144000" cy="240047"/>
          </a:xfrm>
          <a:prstGeom prst="rect">
            <a:avLst/>
          </a:prstGeom>
        </p:spPr>
        <p:txBody>
          <a:bodyPr>
            <a:noAutofit/>
          </a:bodyPr>
          <a:lstStyle/>
          <a:p>
            <a:pPr marL="0" indent="0">
              <a:buNone/>
            </a:pPr>
            <a:r>
              <a:rPr lang="en-US" dirty="0"/>
              <a:t>Strategic Storage Trust IV, Inc.</a:t>
            </a:r>
          </a:p>
        </p:txBody>
      </p:sp>
      <p:sp>
        <p:nvSpPr>
          <p:cNvPr id="6" name="Rectangle 5"/>
          <p:cNvSpPr/>
          <p:nvPr/>
        </p:nvSpPr>
        <p:spPr>
          <a:xfrm>
            <a:off x="673011" y="6001623"/>
            <a:ext cx="10813136" cy="461665"/>
          </a:xfrm>
          <a:prstGeom prst="rect">
            <a:avLst/>
          </a:prstGeom>
        </p:spPr>
        <p:txBody>
          <a:bodyPr wrap="square">
            <a:spAutoFit/>
          </a:bodyPr>
          <a:lstStyle/>
          <a:p>
            <a:r>
              <a:rPr lang="en-US" sz="800" dirty="0">
                <a:solidFill>
                  <a:schemeClr val="bg1">
                    <a:lumMod val="50000"/>
                  </a:schemeClr>
                </a:solidFill>
                <a:latin typeface="Calibri" charset="0"/>
                <a:ea typeface="Calibri" charset="0"/>
                <a:cs typeface="Calibri" charset="0"/>
              </a:rPr>
              <a:t>This is neither an offer to sell nor a solicitation of an offer to buy the securities described herein. Only the prospectus makes such an offer. The literature must be read in conjunction with the Prospectus in order to fully understand all of the implications and risk of the offering of securities to which it relates. Please read the Prospectus in its entirety before investing for complete information and to learn more about the risk associated with this offering. No offering is made to New York residents except by a Prospectus filled with the Department of Law of the State of New York. The Attorney General of the State of New York has not passed on or endorsed the merits of this offering. </a:t>
            </a:r>
          </a:p>
        </p:txBody>
      </p:sp>
      <p:sp>
        <p:nvSpPr>
          <p:cNvPr id="8" name="Slide Number Placeholder 7"/>
          <p:cNvSpPr>
            <a:spLocks noGrp="1"/>
          </p:cNvSpPr>
          <p:nvPr>
            <p:ph type="sldNum" sz="quarter" idx="4"/>
          </p:nvPr>
        </p:nvSpPr>
        <p:spPr/>
        <p:txBody>
          <a:bodyPr/>
          <a:lstStyle/>
          <a:p>
            <a:fld id="{92216DF2-8296-8B4E-B2E0-FAD8E7B057FD}" type="slidenum">
              <a:rPr lang="en-US" smtClean="0"/>
              <a:pPr/>
              <a:t>1</a:t>
            </a:fld>
            <a:endParaRPr lang="en-US" dirty="0"/>
          </a:p>
        </p:txBody>
      </p:sp>
      <p:sp>
        <p:nvSpPr>
          <p:cNvPr id="7" name="Rectangle 6"/>
          <p:cNvSpPr/>
          <p:nvPr/>
        </p:nvSpPr>
        <p:spPr>
          <a:xfrm>
            <a:off x="673011" y="5060301"/>
            <a:ext cx="6346524" cy="215444"/>
          </a:xfrm>
          <a:prstGeom prst="rect">
            <a:avLst/>
          </a:prstGeom>
        </p:spPr>
        <p:txBody>
          <a:bodyPr wrap="square">
            <a:spAutoFit/>
          </a:bodyPr>
          <a:lstStyle/>
          <a:p>
            <a:r>
              <a:rPr lang="en-US" sz="800" dirty="0">
                <a:solidFill>
                  <a:schemeClr val="bg1"/>
                </a:solidFill>
                <a:latin typeface="Microsoft Sans Serif" charset="0"/>
                <a:ea typeface="Microsoft Sans Serif" charset="0"/>
                <a:cs typeface="Microsoft Sans Serif" charset="0"/>
              </a:rPr>
              <a:t>This property is not owned by Strategic Storage Trust IV, Inc. This property is owned by our sponsor.</a:t>
            </a:r>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18774"/>
            <a:ext cx="12192000" cy="3602021"/>
          </a:xfrm>
          <a:prstGeom prst="rect">
            <a:avLst/>
          </a:prstGeom>
        </p:spPr>
      </p:pic>
      <p:sp>
        <p:nvSpPr>
          <p:cNvPr id="4" name="TextBox 3">
            <a:extLst>
              <a:ext uri="{FF2B5EF4-FFF2-40B4-BE49-F238E27FC236}">
                <a16:creationId xmlns:a16="http://schemas.microsoft.com/office/drawing/2014/main" id="{1C28F676-942D-9047-B101-C79F74C2DC1F}"/>
              </a:ext>
            </a:extLst>
          </p:cNvPr>
          <p:cNvSpPr txBox="1"/>
          <p:nvPr/>
        </p:nvSpPr>
        <p:spPr>
          <a:xfrm>
            <a:off x="-191729" y="1718187"/>
            <a:ext cx="184731" cy="369332"/>
          </a:xfrm>
          <a:prstGeom prst="rect">
            <a:avLst/>
          </a:prstGeom>
          <a:noFill/>
        </p:spPr>
        <p:txBody>
          <a:bodyPr wrap="none" rtlCol="0">
            <a:spAutoFit/>
          </a:bodyPr>
          <a:lstStyle/>
          <a:p>
            <a:endParaRPr lang="en-US"/>
          </a:p>
        </p:txBody>
      </p:sp>
      <p:sp>
        <p:nvSpPr>
          <p:cNvPr id="10" name="Title Placeholder 1">
            <a:extLst>
              <a:ext uri="{FF2B5EF4-FFF2-40B4-BE49-F238E27FC236}">
                <a16:creationId xmlns:a16="http://schemas.microsoft.com/office/drawing/2014/main" id="{5A57A714-CACF-3A49-A6D5-04FF2727233F}"/>
              </a:ext>
            </a:extLst>
          </p:cNvPr>
          <p:cNvSpPr txBox="1">
            <a:spLocks/>
          </p:cNvSpPr>
          <p:nvPr/>
        </p:nvSpPr>
        <p:spPr>
          <a:xfrm>
            <a:off x="673011" y="5422393"/>
            <a:ext cx="10515600" cy="6773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a:solidFill>
                  <a:srgbClr val="FDBE3F"/>
                </a:solidFill>
                <a:latin typeface="Calibri" charset="0"/>
                <a:ea typeface="Calibri" charset="0"/>
                <a:cs typeface="Calibri" charset="0"/>
              </a:defRPr>
            </a:lvl1pPr>
          </a:lstStyle>
          <a:p>
            <a:r>
              <a:rPr lang="en-US" dirty="0">
                <a:solidFill>
                  <a:srgbClr val="3D879A"/>
                </a:solidFill>
                <a:latin typeface="Microsoft Sans Serif" charset="0"/>
                <a:ea typeface="Microsoft Sans Serif" charset="0"/>
                <a:cs typeface="Microsoft Sans Serif" charset="0"/>
              </a:rPr>
              <a:t>Name </a:t>
            </a:r>
            <a:r>
              <a:rPr lang="mr-IN" dirty="0">
                <a:solidFill>
                  <a:srgbClr val="3D879A"/>
                </a:solidFill>
                <a:latin typeface="Microsoft Sans Serif" charset="0"/>
                <a:ea typeface="Microsoft Sans Serif" charset="0"/>
                <a:cs typeface="Microsoft Sans Serif" charset="0"/>
              </a:rPr>
              <a:t>–</a:t>
            </a:r>
            <a:r>
              <a:rPr lang="en-US" dirty="0">
                <a:solidFill>
                  <a:srgbClr val="3D879A"/>
                </a:solidFill>
                <a:latin typeface="Microsoft Sans Serif" charset="0"/>
                <a:ea typeface="Microsoft Sans Serif" charset="0"/>
                <a:cs typeface="Microsoft Sans Serif" charset="0"/>
              </a:rPr>
              <a:t> Title</a:t>
            </a:r>
          </a:p>
        </p:txBody>
      </p:sp>
      <p:sp>
        <p:nvSpPr>
          <p:cNvPr id="11" name="Rectangle 10">
            <a:extLst>
              <a:ext uri="{FF2B5EF4-FFF2-40B4-BE49-F238E27FC236}">
                <a16:creationId xmlns:a16="http://schemas.microsoft.com/office/drawing/2014/main" id="{2026A04C-C783-5A4A-99E9-B8AAF5AFF991}"/>
              </a:ext>
            </a:extLst>
          </p:cNvPr>
          <p:cNvSpPr/>
          <p:nvPr/>
        </p:nvSpPr>
        <p:spPr>
          <a:xfrm>
            <a:off x="9402620" y="5123640"/>
            <a:ext cx="2789380" cy="200055"/>
          </a:xfrm>
          <a:prstGeom prst="rect">
            <a:avLst/>
          </a:prstGeom>
        </p:spPr>
        <p:txBody>
          <a:bodyPr wrap="square">
            <a:spAutoFit/>
          </a:bodyPr>
          <a:lstStyle/>
          <a:p>
            <a:r>
              <a:rPr lang="en-US" sz="700" dirty="0">
                <a:solidFill>
                  <a:schemeClr val="bg1"/>
                </a:solidFill>
                <a:latin typeface="Microsoft Sans Serif" panose="020B0604020202020204" pitchFamily="34" charset="0"/>
                <a:ea typeface="Calibri" charset="0"/>
                <a:cs typeface="Microsoft Sans Serif" panose="020B0604020202020204" pitchFamily="34" charset="0"/>
              </a:rPr>
              <a:t>This property is not owned by Strategic Storage Trust IV, Inc.</a:t>
            </a:r>
          </a:p>
        </p:txBody>
      </p:sp>
    </p:spTree>
    <p:extLst>
      <p:ext uri="{BB962C8B-B14F-4D97-AF65-F5344CB8AC3E}">
        <p14:creationId xmlns:p14="http://schemas.microsoft.com/office/powerpoint/2010/main" val="1238578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2727"/>
            <a:ext cx="12192000" cy="1325563"/>
          </a:xfrm>
        </p:spPr>
        <p:txBody>
          <a:bodyPr/>
          <a:lstStyle/>
          <a:p>
            <a:r>
              <a:rPr lang="en-US" dirty="0"/>
              <a:t>Strategic Storage Trust IV, Inc.</a:t>
            </a:r>
          </a:p>
        </p:txBody>
      </p:sp>
      <p:sp>
        <p:nvSpPr>
          <p:cNvPr id="3" name="Slide Number Placeholder 2"/>
          <p:cNvSpPr>
            <a:spLocks noGrp="1"/>
          </p:cNvSpPr>
          <p:nvPr>
            <p:ph type="sldNum" sz="quarter" idx="4"/>
          </p:nvPr>
        </p:nvSpPr>
        <p:spPr/>
        <p:txBody>
          <a:bodyPr/>
          <a:lstStyle/>
          <a:p>
            <a:fld id="{92216DF2-8296-8B4E-B2E0-FAD8E7B057FD}" type="slidenum">
              <a:rPr lang="en-US" smtClean="0"/>
              <a:pPr/>
              <a:t>10</a:t>
            </a:fld>
            <a:endParaRPr lang="en-US" dirty="0"/>
          </a:p>
        </p:txBody>
      </p:sp>
    </p:spTree>
    <p:extLst>
      <p:ext uri="{BB962C8B-B14F-4D97-AF65-F5344CB8AC3E}">
        <p14:creationId xmlns:p14="http://schemas.microsoft.com/office/powerpoint/2010/main" val="102098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43584"/>
            <a:ext cx="12192000" cy="5257481"/>
          </a:xfrm>
          <a:prstGeom prst="rect">
            <a:avLst/>
          </a:prstGeom>
          <a:noFill/>
          <a:ln>
            <a:noFill/>
          </a:ln>
        </p:spPr>
      </p:pic>
      <p:sp>
        <p:nvSpPr>
          <p:cNvPr id="28" name="Rectangle 27"/>
          <p:cNvSpPr/>
          <p:nvPr/>
        </p:nvSpPr>
        <p:spPr>
          <a:xfrm>
            <a:off x="-1" y="1243584"/>
            <a:ext cx="4925086" cy="5257481"/>
          </a:xfrm>
          <a:prstGeom prst="rect">
            <a:avLst/>
          </a:prstGeom>
          <a:solidFill>
            <a:srgbClr val="3D879A">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949"/>
              </a:solidFill>
            </a:endParaRPr>
          </a:p>
        </p:txBody>
      </p:sp>
      <p:sp>
        <p:nvSpPr>
          <p:cNvPr id="2" name="Title 1"/>
          <p:cNvSpPr>
            <a:spLocks noGrp="1"/>
          </p:cNvSpPr>
          <p:nvPr>
            <p:ph type="title"/>
          </p:nvPr>
        </p:nvSpPr>
        <p:spPr/>
        <p:txBody>
          <a:bodyPr>
            <a:normAutofit fontScale="90000"/>
          </a:bodyPr>
          <a:lstStyle/>
          <a:p>
            <a:r>
              <a:rPr lang="en-US" dirty="0"/>
              <a:t>Strategic Storage Trust IV, Inc.</a:t>
            </a:r>
          </a:p>
        </p:txBody>
      </p:sp>
      <p:sp>
        <p:nvSpPr>
          <p:cNvPr id="3" name="Slide Number Placeholder 2"/>
          <p:cNvSpPr>
            <a:spLocks noGrp="1"/>
          </p:cNvSpPr>
          <p:nvPr>
            <p:ph type="sldNum" sz="quarter" idx="4"/>
          </p:nvPr>
        </p:nvSpPr>
        <p:spPr/>
        <p:txBody>
          <a:bodyPr/>
          <a:lstStyle/>
          <a:p>
            <a:fld id="{BB95469A-688F-E64F-82FB-9E52813A66CC}" type="slidenum">
              <a:rPr lang="en-US" smtClean="0"/>
              <a:pPr/>
              <a:t>11</a:t>
            </a:fld>
            <a:endParaRPr lang="en-US" dirty="0"/>
          </a:p>
        </p:txBody>
      </p:sp>
      <p:sp>
        <p:nvSpPr>
          <p:cNvPr id="13" name="Content Placeholder 2"/>
          <p:cNvSpPr txBox="1">
            <a:spLocks/>
          </p:cNvSpPr>
          <p:nvPr/>
        </p:nvSpPr>
        <p:spPr>
          <a:xfrm>
            <a:off x="501316" y="3833949"/>
            <a:ext cx="4128557" cy="2394142"/>
          </a:xfrm>
          <a:prstGeom prst="rect">
            <a:avLst/>
          </a:prstGeom>
        </p:spPr>
        <p:txBody>
          <a:bodyPr tIns="0" bIns="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400"/>
              </a:spcBef>
              <a:spcAft>
                <a:spcPts val="1600"/>
              </a:spcAft>
              <a:buClr>
                <a:srgbClr val="FFC000"/>
              </a:buClr>
              <a:buFont typeface="Arial" charset="0"/>
              <a:buChar char="•"/>
            </a:pPr>
            <a:r>
              <a:rPr lang="en-US" sz="2000" dirty="0">
                <a:solidFill>
                  <a:schemeClr val="bg1"/>
                </a:solidFill>
                <a:latin typeface="Microsoft Sans Serif" charset="0"/>
                <a:ea typeface="Microsoft Sans Serif" charset="0"/>
                <a:cs typeface="Microsoft Sans Serif" charset="0"/>
              </a:rPr>
              <a:t>Stabilized + Growth</a:t>
            </a:r>
            <a:br>
              <a:rPr lang="en-US" sz="2000" dirty="0">
                <a:solidFill>
                  <a:schemeClr val="bg1"/>
                </a:solidFill>
                <a:latin typeface="Microsoft Sans Serif" charset="0"/>
                <a:ea typeface="Microsoft Sans Serif" charset="0"/>
                <a:cs typeface="Microsoft Sans Serif" charset="0"/>
              </a:rPr>
            </a:br>
            <a:r>
              <a:rPr lang="en-US" sz="2000" dirty="0">
                <a:solidFill>
                  <a:schemeClr val="bg1"/>
                </a:solidFill>
                <a:latin typeface="Microsoft Sans Serif" charset="0"/>
                <a:ea typeface="Microsoft Sans Serif" charset="0"/>
                <a:cs typeface="Microsoft Sans Serif" charset="0"/>
              </a:rPr>
              <a:t>Self Storage Properties</a:t>
            </a:r>
          </a:p>
          <a:p>
            <a:pPr>
              <a:lnSpc>
                <a:spcPct val="100000"/>
              </a:lnSpc>
              <a:spcBef>
                <a:spcPts val="400"/>
              </a:spcBef>
              <a:spcAft>
                <a:spcPts val="1600"/>
              </a:spcAft>
              <a:buClr>
                <a:srgbClr val="FFC000"/>
              </a:buClr>
              <a:buFont typeface="Arial" charset="0"/>
              <a:buChar char="•"/>
            </a:pPr>
            <a:r>
              <a:rPr lang="en-US" sz="2000" dirty="0">
                <a:solidFill>
                  <a:schemeClr val="bg1"/>
                </a:solidFill>
                <a:latin typeface="Microsoft Sans Serif" charset="0"/>
                <a:ea typeface="Microsoft Sans Serif" charset="0"/>
                <a:cs typeface="Microsoft Sans Serif" charset="0"/>
              </a:rPr>
              <a:t>Strong Market Demographics</a:t>
            </a:r>
          </a:p>
          <a:p>
            <a:pPr>
              <a:lnSpc>
                <a:spcPct val="100000"/>
              </a:lnSpc>
              <a:spcBef>
                <a:spcPts val="400"/>
              </a:spcBef>
              <a:spcAft>
                <a:spcPts val="1600"/>
              </a:spcAft>
              <a:buClr>
                <a:srgbClr val="FFC000"/>
              </a:buClr>
              <a:buFont typeface="Arial" charset="0"/>
              <a:buChar char="•"/>
            </a:pPr>
            <a:r>
              <a:rPr lang="en-US" sz="2000" dirty="0">
                <a:solidFill>
                  <a:schemeClr val="bg1"/>
                </a:solidFill>
                <a:latin typeface="Microsoft Sans Serif" charset="0"/>
                <a:ea typeface="Microsoft Sans Serif" charset="0"/>
                <a:cs typeface="Microsoft Sans Serif" charset="0"/>
              </a:rPr>
              <a:t>Institutional Management</a:t>
            </a: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1028" y="1793427"/>
            <a:ext cx="2066967" cy="1651020"/>
          </a:xfrm>
          <a:prstGeom prst="rect">
            <a:avLst/>
          </a:prstGeom>
        </p:spPr>
      </p:pic>
    </p:spTree>
    <p:extLst>
      <p:ext uri="{BB962C8B-B14F-4D97-AF65-F5344CB8AC3E}">
        <p14:creationId xmlns:p14="http://schemas.microsoft.com/office/powerpoint/2010/main" val="416123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4552" y="1246042"/>
            <a:ext cx="7267448" cy="5246833"/>
          </a:xfrm>
          <a:prstGeom prst="rect">
            <a:avLst/>
          </a:prstGeom>
          <a:noFill/>
          <a:ln>
            <a:noFill/>
          </a:ln>
        </p:spPr>
      </p:pic>
      <p:sp>
        <p:nvSpPr>
          <p:cNvPr id="2" name="Title 1"/>
          <p:cNvSpPr>
            <a:spLocks noGrp="1"/>
          </p:cNvSpPr>
          <p:nvPr>
            <p:ph type="title"/>
          </p:nvPr>
        </p:nvSpPr>
        <p:spPr/>
        <p:txBody>
          <a:bodyPr>
            <a:noAutofit/>
          </a:bodyPr>
          <a:lstStyle/>
          <a:p>
            <a:r>
              <a:rPr lang="en-US" dirty="0"/>
              <a:t>Income Property Focus</a:t>
            </a:r>
          </a:p>
        </p:txBody>
      </p:sp>
      <p:sp>
        <p:nvSpPr>
          <p:cNvPr id="14" name="Rectangle 13"/>
          <p:cNvSpPr/>
          <p:nvPr/>
        </p:nvSpPr>
        <p:spPr>
          <a:xfrm>
            <a:off x="4924552" y="6492875"/>
            <a:ext cx="7264399" cy="365125"/>
          </a:xfrm>
          <a:prstGeom prst="rect">
            <a:avLst/>
          </a:prstGeom>
          <a:solidFill>
            <a:srgbClr val="FDB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501316" y="2797439"/>
            <a:ext cx="3718560" cy="2627770"/>
          </a:xfrm>
          <a:prstGeom prst="rect">
            <a:avLst/>
          </a:prstGeom>
        </p:spPr>
        <p:txBody>
          <a:bodyPr tIns="0" bIns="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0188" indent="-230188">
              <a:spcBef>
                <a:spcPts val="600"/>
              </a:spcBef>
              <a:spcAft>
                <a:spcPts val="600"/>
              </a:spcAft>
              <a:buClr>
                <a:srgbClr val="FDBE3F"/>
              </a:buClr>
            </a:pPr>
            <a:r>
              <a:rPr lang="en-US" sz="1800" dirty="0">
                <a:solidFill>
                  <a:schemeClr val="bg1">
                    <a:lumMod val="50000"/>
                  </a:schemeClr>
                </a:solidFill>
                <a:latin typeface="Microsoft Sans Serif" charset="0"/>
                <a:ea typeface="Microsoft Sans Serif" charset="0"/>
                <a:cs typeface="Microsoft Sans Serif" charset="0"/>
              </a:rPr>
              <a:t>Targeting Facilities With Strong Physical Occupancy</a:t>
            </a:r>
          </a:p>
          <a:p>
            <a:pPr marL="230188" indent="-230188">
              <a:spcBef>
                <a:spcPts val="600"/>
              </a:spcBef>
              <a:spcAft>
                <a:spcPts val="600"/>
              </a:spcAft>
              <a:buClr>
                <a:srgbClr val="FDBE3F"/>
              </a:buClr>
            </a:pPr>
            <a:r>
              <a:rPr lang="en-US" sz="1800" dirty="0">
                <a:solidFill>
                  <a:schemeClr val="bg1">
                    <a:lumMod val="50000"/>
                  </a:schemeClr>
                </a:solidFill>
                <a:latin typeface="Microsoft Sans Serif" charset="0"/>
                <a:ea typeface="Microsoft Sans Serif" charset="0"/>
                <a:cs typeface="Microsoft Sans Serif" charset="0"/>
              </a:rPr>
              <a:t>Potentially Under Occupied Economically, Increasing Future Cash Flows</a:t>
            </a:r>
          </a:p>
          <a:p>
            <a:pPr marL="230188" indent="-230188">
              <a:spcBef>
                <a:spcPts val="600"/>
              </a:spcBef>
              <a:spcAft>
                <a:spcPts val="600"/>
              </a:spcAft>
              <a:buClr>
                <a:srgbClr val="FDBE3F"/>
              </a:buClr>
            </a:pPr>
            <a:r>
              <a:rPr lang="en-US" sz="1800" dirty="0">
                <a:solidFill>
                  <a:schemeClr val="bg1">
                    <a:lumMod val="50000"/>
                  </a:schemeClr>
                </a:solidFill>
                <a:latin typeface="Microsoft Sans Serif" charset="0"/>
                <a:ea typeface="Microsoft Sans Serif" charset="0"/>
                <a:cs typeface="Microsoft Sans Serif" charset="0"/>
              </a:rPr>
              <a:t>Revenue-Optimizing Algorithms Utilized To Increase Rent Per Square Foot (RPSF) And Reduce Discounts</a:t>
            </a:r>
          </a:p>
          <a:p>
            <a:pPr marL="230188" indent="-230188">
              <a:spcBef>
                <a:spcPts val="600"/>
              </a:spcBef>
              <a:spcAft>
                <a:spcPts val="600"/>
              </a:spcAft>
              <a:buClr>
                <a:srgbClr val="FDBE3F"/>
              </a:buClr>
            </a:pPr>
            <a:endParaRPr lang="en-US" sz="1800" dirty="0">
              <a:solidFill>
                <a:schemeClr val="bg1">
                  <a:lumMod val="50000"/>
                </a:schemeClr>
              </a:solidFill>
              <a:latin typeface="Microsoft Sans Serif" charset="0"/>
              <a:ea typeface="Microsoft Sans Serif" charset="0"/>
              <a:cs typeface="Microsoft Sans Serif" charset="0"/>
            </a:endParaRPr>
          </a:p>
          <a:p>
            <a:pPr marL="230188" indent="-230188">
              <a:lnSpc>
                <a:spcPct val="100000"/>
              </a:lnSpc>
              <a:spcBef>
                <a:spcPts val="400"/>
              </a:spcBef>
              <a:spcAft>
                <a:spcPts val="400"/>
              </a:spcAft>
              <a:buClr>
                <a:srgbClr val="FDBE3F"/>
              </a:buClr>
            </a:pPr>
            <a:endParaRPr lang="en-US" sz="1800" baseline="30000" dirty="0">
              <a:solidFill>
                <a:schemeClr val="bg1">
                  <a:lumMod val="50000"/>
                </a:schemeClr>
              </a:solidFill>
              <a:latin typeface="Microsoft Sans Serif" charset="0"/>
              <a:ea typeface="Microsoft Sans Serif" charset="0"/>
              <a:cs typeface="Microsoft Sans Serif" charset="0"/>
            </a:endParaRPr>
          </a:p>
        </p:txBody>
      </p:sp>
      <p:sp>
        <p:nvSpPr>
          <p:cNvPr id="3" name="Slide Number Placeholder 2"/>
          <p:cNvSpPr>
            <a:spLocks noGrp="1"/>
          </p:cNvSpPr>
          <p:nvPr>
            <p:ph type="sldNum" sz="quarter" idx="4"/>
          </p:nvPr>
        </p:nvSpPr>
        <p:spPr/>
        <p:txBody>
          <a:bodyPr/>
          <a:lstStyle/>
          <a:p>
            <a:fld id="{BB95469A-688F-E64F-82FB-9E52813A66CC}" type="slidenum">
              <a:rPr lang="en-US" smtClean="0"/>
              <a:pPr/>
              <a:t>12</a:t>
            </a:fld>
            <a:endParaRPr lang="en-US" dirty="0"/>
          </a:p>
        </p:txBody>
      </p:sp>
      <p:sp>
        <p:nvSpPr>
          <p:cNvPr id="10" name="Rectangle 9"/>
          <p:cNvSpPr/>
          <p:nvPr/>
        </p:nvSpPr>
        <p:spPr>
          <a:xfrm>
            <a:off x="0" y="1246042"/>
            <a:ext cx="4924552" cy="1295989"/>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5150" y="1427993"/>
            <a:ext cx="4214866" cy="954107"/>
          </a:xfrm>
          <a:prstGeom prst="rect">
            <a:avLst/>
          </a:prstGeom>
        </p:spPr>
        <p:txBody>
          <a:bodyPr wrap="square">
            <a:spAutoFit/>
          </a:bodyPr>
          <a:lstStyle/>
          <a:p>
            <a:r>
              <a:rPr lang="en-US" sz="2800" dirty="0">
                <a:solidFill>
                  <a:schemeClr val="bg1"/>
                </a:solidFill>
                <a:latin typeface="Microsoft Sans Serif" charset="0"/>
                <a:ea typeface="Microsoft Sans Serif" charset="0"/>
                <a:cs typeface="Microsoft Sans Serif" charset="0"/>
              </a:rPr>
              <a:t>Approximately 75% Allocation</a:t>
            </a:r>
          </a:p>
        </p:txBody>
      </p:sp>
    </p:spTree>
    <p:extLst>
      <p:ext uri="{BB962C8B-B14F-4D97-AF65-F5344CB8AC3E}">
        <p14:creationId xmlns:p14="http://schemas.microsoft.com/office/powerpoint/2010/main" val="252286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21"/>
          <a:stretch/>
        </p:blipFill>
        <p:spPr>
          <a:xfrm>
            <a:off x="4923029" y="1246042"/>
            <a:ext cx="7267447" cy="5246833"/>
          </a:xfrm>
          <a:prstGeom prst="rect">
            <a:avLst/>
          </a:prstGeom>
          <a:noFill/>
          <a:ln>
            <a:noFill/>
          </a:ln>
        </p:spPr>
      </p:pic>
      <p:sp>
        <p:nvSpPr>
          <p:cNvPr id="2" name="Title 1"/>
          <p:cNvSpPr>
            <a:spLocks noGrp="1"/>
          </p:cNvSpPr>
          <p:nvPr>
            <p:ph type="title"/>
          </p:nvPr>
        </p:nvSpPr>
        <p:spPr/>
        <p:txBody>
          <a:bodyPr>
            <a:noAutofit/>
          </a:bodyPr>
          <a:lstStyle/>
          <a:p>
            <a:r>
              <a:rPr lang="en-US" dirty="0"/>
              <a:t>Growth Property Focus</a:t>
            </a:r>
          </a:p>
        </p:txBody>
      </p:sp>
      <p:sp>
        <p:nvSpPr>
          <p:cNvPr id="14" name="Rectangle 13"/>
          <p:cNvSpPr/>
          <p:nvPr/>
        </p:nvSpPr>
        <p:spPr>
          <a:xfrm>
            <a:off x="4924553" y="6492877"/>
            <a:ext cx="7264399" cy="365125"/>
          </a:xfrm>
          <a:prstGeom prst="rect">
            <a:avLst/>
          </a:prstGeom>
          <a:solidFill>
            <a:srgbClr val="FDB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501316" y="2789645"/>
            <a:ext cx="3718560" cy="3532421"/>
          </a:xfrm>
          <a:prstGeom prst="rect">
            <a:avLst/>
          </a:prstGeom>
        </p:spPr>
        <p:txBody>
          <a:bodyPr tIns="0" bIns="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0188" indent="-230188">
              <a:spcBef>
                <a:spcPts val="600"/>
              </a:spcBef>
              <a:spcAft>
                <a:spcPts val="600"/>
              </a:spcAft>
              <a:buClr>
                <a:srgbClr val="FDBE3F"/>
              </a:buClr>
            </a:pPr>
            <a:r>
              <a:rPr lang="en-US" sz="1800" dirty="0">
                <a:solidFill>
                  <a:schemeClr val="bg1">
                    <a:lumMod val="50000"/>
                  </a:schemeClr>
                </a:solidFill>
                <a:latin typeface="Microsoft Sans Serif" charset="0"/>
                <a:ea typeface="Microsoft Sans Serif" charset="0"/>
                <a:cs typeface="Microsoft Sans Serif" charset="0"/>
              </a:rPr>
              <a:t>Certificate of Occupancy /</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Lease Up / Development / Redevelopment / Expansion</a:t>
            </a:r>
          </a:p>
          <a:p>
            <a:pPr marL="230188" indent="-230188">
              <a:spcBef>
                <a:spcPts val="600"/>
              </a:spcBef>
              <a:spcAft>
                <a:spcPts val="600"/>
              </a:spcAft>
              <a:buClr>
                <a:srgbClr val="FDBE3F"/>
              </a:buClr>
            </a:pPr>
            <a:r>
              <a:rPr lang="en-US" sz="1800" dirty="0">
                <a:solidFill>
                  <a:schemeClr val="bg1">
                    <a:lumMod val="50000"/>
                  </a:schemeClr>
                </a:solidFill>
                <a:latin typeface="Microsoft Sans Serif" charset="0"/>
                <a:ea typeface="Microsoft Sans Serif" charset="0"/>
                <a:cs typeface="Microsoft Sans Serif" charset="0"/>
              </a:rPr>
              <a:t>Has Not Yet Reached Stabilization</a:t>
            </a:r>
          </a:p>
          <a:p>
            <a:pPr marL="230188" indent="-230188">
              <a:spcBef>
                <a:spcPts val="600"/>
              </a:spcBef>
              <a:spcAft>
                <a:spcPts val="600"/>
              </a:spcAft>
              <a:buClr>
                <a:srgbClr val="FDBE3F"/>
              </a:buClr>
            </a:pPr>
            <a:r>
              <a:rPr lang="en-US" sz="1800" dirty="0">
                <a:solidFill>
                  <a:schemeClr val="bg1">
                    <a:lumMod val="50000"/>
                  </a:schemeClr>
                </a:solidFill>
                <a:latin typeface="Microsoft Sans Serif" charset="0"/>
                <a:ea typeface="Microsoft Sans Serif" charset="0"/>
                <a:cs typeface="Microsoft Sans Serif" charset="0"/>
              </a:rPr>
              <a:t>Existing Management Unable to Boost Occupancy</a:t>
            </a:r>
          </a:p>
          <a:p>
            <a:pPr marL="230188" indent="-230188">
              <a:spcBef>
                <a:spcPts val="600"/>
              </a:spcBef>
              <a:spcAft>
                <a:spcPts val="600"/>
              </a:spcAft>
              <a:buClr>
                <a:srgbClr val="FDBE3F"/>
              </a:buClr>
            </a:pPr>
            <a:r>
              <a:rPr lang="en-US" sz="1800" dirty="0">
                <a:solidFill>
                  <a:schemeClr val="bg1">
                    <a:lumMod val="50000"/>
                  </a:schemeClr>
                </a:solidFill>
                <a:latin typeface="Microsoft Sans Serif" charset="0"/>
                <a:ea typeface="Microsoft Sans Serif" charset="0"/>
                <a:cs typeface="Microsoft Sans Serif" charset="0"/>
              </a:rPr>
              <a:t>Institutional Management and Marketing Make a Difference!</a:t>
            </a:r>
          </a:p>
        </p:txBody>
      </p:sp>
      <p:sp>
        <p:nvSpPr>
          <p:cNvPr id="3" name="Slide Number Placeholder 2"/>
          <p:cNvSpPr>
            <a:spLocks noGrp="1"/>
          </p:cNvSpPr>
          <p:nvPr>
            <p:ph type="sldNum" sz="quarter" idx="4"/>
          </p:nvPr>
        </p:nvSpPr>
        <p:spPr/>
        <p:txBody>
          <a:bodyPr/>
          <a:lstStyle/>
          <a:p>
            <a:fld id="{BB95469A-688F-E64F-82FB-9E52813A66CC}" type="slidenum">
              <a:rPr lang="en-US" smtClean="0"/>
              <a:pPr/>
              <a:t>13</a:t>
            </a:fld>
            <a:endParaRPr lang="en-US" dirty="0"/>
          </a:p>
        </p:txBody>
      </p:sp>
      <p:sp>
        <p:nvSpPr>
          <p:cNvPr id="11" name="Rectangle 10"/>
          <p:cNvSpPr/>
          <p:nvPr/>
        </p:nvSpPr>
        <p:spPr>
          <a:xfrm>
            <a:off x="485150" y="1427993"/>
            <a:ext cx="4411785" cy="523220"/>
          </a:xfrm>
          <a:prstGeom prst="rect">
            <a:avLst/>
          </a:prstGeom>
        </p:spPr>
        <p:txBody>
          <a:bodyPr wrap="none">
            <a:spAutoFit/>
          </a:bodyPr>
          <a:lstStyle/>
          <a:p>
            <a:r>
              <a:rPr lang="en-US" sz="2800" dirty="0">
                <a:solidFill>
                  <a:schemeClr val="bg1"/>
                </a:solidFill>
                <a:latin typeface="Microsoft Sans Serif" charset="0"/>
                <a:ea typeface="Microsoft Sans Serif" charset="0"/>
                <a:cs typeface="Microsoft Sans Serif" charset="0"/>
              </a:rPr>
              <a:t>Student &amp; Senior Housing </a:t>
            </a:r>
          </a:p>
        </p:txBody>
      </p:sp>
      <p:sp>
        <p:nvSpPr>
          <p:cNvPr id="16" name="Rectangle 15"/>
          <p:cNvSpPr/>
          <p:nvPr/>
        </p:nvSpPr>
        <p:spPr>
          <a:xfrm>
            <a:off x="0" y="1246042"/>
            <a:ext cx="4924552" cy="1295989"/>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5150" y="1427993"/>
            <a:ext cx="4214866" cy="954107"/>
          </a:xfrm>
          <a:prstGeom prst="rect">
            <a:avLst/>
          </a:prstGeom>
        </p:spPr>
        <p:txBody>
          <a:bodyPr wrap="square">
            <a:spAutoFit/>
          </a:bodyPr>
          <a:lstStyle/>
          <a:p>
            <a:r>
              <a:rPr lang="en-US" sz="2800" dirty="0">
                <a:solidFill>
                  <a:schemeClr val="bg1"/>
                </a:solidFill>
                <a:latin typeface="Microsoft Sans Serif" charset="0"/>
                <a:ea typeface="Microsoft Sans Serif" charset="0"/>
                <a:cs typeface="Microsoft Sans Serif" charset="0"/>
              </a:rPr>
              <a:t>Approximately 25% Allocation</a:t>
            </a:r>
          </a:p>
        </p:txBody>
      </p:sp>
    </p:spTree>
    <p:extLst>
      <p:ext uri="{BB962C8B-B14F-4D97-AF65-F5344CB8AC3E}">
        <p14:creationId xmlns:p14="http://schemas.microsoft.com/office/powerpoint/2010/main" val="361567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4552" y="1246043"/>
            <a:ext cx="7267447" cy="5246832"/>
          </a:xfrm>
          <a:prstGeom prst="rect">
            <a:avLst/>
          </a:prstGeom>
          <a:noFill/>
          <a:ln>
            <a:noFill/>
          </a:ln>
        </p:spPr>
      </p:pic>
      <p:sp>
        <p:nvSpPr>
          <p:cNvPr id="2" name="Title 1"/>
          <p:cNvSpPr>
            <a:spLocks noGrp="1"/>
          </p:cNvSpPr>
          <p:nvPr>
            <p:ph type="title"/>
          </p:nvPr>
        </p:nvSpPr>
        <p:spPr/>
        <p:txBody>
          <a:bodyPr>
            <a:noAutofit/>
          </a:bodyPr>
          <a:lstStyle/>
          <a:p>
            <a:r>
              <a:rPr lang="en-US" dirty="0"/>
              <a:t>Strong Market Demographics</a:t>
            </a:r>
          </a:p>
        </p:txBody>
      </p:sp>
      <p:sp>
        <p:nvSpPr>
          <p:cNvPr id="14" name="Rectangle 13"/>
          <p:cNvSpPr/>
          <p:nvPr/>
        </p:nvSpPr>
        <p:spPr>
          <a:xfrm>
            <a:off x="4924553" y="6492877"/>
            <a:ext cx="7264399" cy="365125"/>
          </a:xfrm>
          <a:prstGeom prst="rect">
            <a:avLst/>
          </a:prstGeom>
          <a:solidFill>
            <a:srgbClr val="FDB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1316" y="2356701"/>
            <a:ext cx="3877644" cy="3447098"/>
          </a:xfrm>
          <a:prstGeom prst="rect">
            <a:avLst/>
          </a:prstGeom>
        </p:spPr>
        <p:txBody>
          <a:bodyPr wrap="square">
            <a:spAutoFit/>
          </a:bodyPr>
          <a:lstStyle/>
          <a:p>
            <a:pPr marL="233363" indent="-233363">
              <a:spcBef>
                <a:spcPts val="600"/>
              </a:spcBef>
              <a:spcAft>
                <a:spcPts val="600"/>
              </a:spcAft>
              <a:buClr>
                <a:srgbClr val="FDBE3F"/>
              </a:buClr>
              <a:buFont typeface="Arial" charset="0"/>
              <a:buChar char="•"/>
            </a:pPr>
            <a:r>
              <a:rPr lang="en-US" dirty="0">
                <a:solidFill>
                  <a:schemeClr val="bg1">
                    <a:lumMod val="50000"/>
                  </a:schemeClr>
                </a:solidFill>
                <a:latin typeface="Microsoft Sans Serif" charset="0"/>
                <a:ea typeface="Microsoft Sans Serif" charset="0"/>
                <a:cs typeface="Microsoft Sans Serif" charset="0"/>
              </a:rPr>
              <a:t>Concentrated in Markets with Growth and Large Surrounding Populations and Income</a:t>
            </a:r>
          </a:p>
          <a:p>
            <a:pPr marL="233363" indent="-233363">
              <a:spcBef>
                <a:spcPts val="600"/>
              </a:spcBef>
              <a:spcAft>
                <a:spcPts val="600"/>
              </a:spcAft>
              <a:buClr>
                <a:srgbClr val="FDBE3F"/>
              </a:buClr>
              <a:buFont typeface="Arial" charset="0"/>
              <a:buChar char="•"/>
            </a:pPr>
            <a:r>
              <a:rPr lang="en-US" dirty="0">
                <a:solidFill>
                  <a:schemeClr val="bg1">
                    <a:lumMod val="50000"/>
                  </a:schemeClr>
                </a:solidFill>
                <a:latin typeface="Microsoft Sans Serif" charset="0"/>
                <a:ea typeface="Microsoft Sans Serif" charset="0"/>
                <a:cs typeface="Microsoft Sans Serif" charset="0"/>
              </a:rPr>
              <a:t>Achieved a Portfolio Wide Average 3 Mile Population Radius of Between 85,000 - 120,000</a:t>
            </a:r>
          </a:p>
          <a:p>
            <a:pPr marL="233363" indent="-233363">
              <a:spcBef>
                <a:spcPts val="600"/>
              </a:spcBef>
              <a:spcAft>
                <a:spcPts val="600"/>
              </a:spcAft>
              <a:buClr>
                <a:srgbClr val="FDBE3F"/>
              </a:buClr>
              <a:buFont typeface="Arial" charset="0"/>
              <a:buChar char="•"/>
            </a:pPr>
            <a:r>
              <a:rPr lang="en-US" dirty="0">
                <a:solidFill>
                  <a:schemeClr val="bg1">
                    <a:lumMod val="50000"/>
                  </a:schemeClr>
                </a:solidFill>
                <a:latin typeface="Microsoft Sans Serif" charset="0"/>
                <a:ea typeface="Microsoft Sans Serif" charset="0"/>
                <a:cs typeface="Microsoft Sans Serif" charset="0"/>
              </a:rPr>
              <a:t>Average Income Metrics of Approximately $65k - $80K / Household, Median Income of Approximately $50k - $65K / Household</a:t>
            </a:r>
          </a:p>
        </p:txBody>
      </p:sp>
      <p:sp>
        <p:nvSpPr>
          <p:cNvPr id="4" name="Slide Number Placeholder 3"/>
          <p:cNvSpPr>
            <a:spLocks noGrp="1"/>
          </p:cNvSpPr>
          <p:nvPr>
            <p:ph type="sldNum" sz="quarter" idx="4"/>
          </p:nvPr>
        </p:nvSpPr>
        <p:spPr/>
        <p:txBody>
          <a:bodyPr/>
          <a:lstStyle/>
          <a:p>
            <a:fld id="{BB95469A-688F-E64F-82FB-9E52813A66CC}" type="slidenum">
              <a:rPr lang="en-US" smtClean="0"/>
              <a:pPr/>
              <a:t>14</a:t>
            </a:fld>
            <a:endParaRPr lang="en-US" dirty="0"/>
          </a:p>
        </p:txBody>
      </p:sp>
      <p:sp>
        <p:nvSpPr>
          <p:cNvPr id="9" name="Rectangle 8"/>
          <p:cNvSpPr/>
          <p:nvPr/>
        </p:nvSpPr>
        <p:spPr>
          <a:xfrm>
            <a:off x="0" y="1246043"/>
            <a:ext cx="4924551" cy="936326"/>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5150" y="1427993"/>
            <a:ext cx="2507418" cy="523220"/>
          </a:xfrm>
          <a:prstGeom prst="rect">
            <a:avLst/>
          </a:prstGeom>
        </p:spPr>
        <p:txBody>
          <a:bodyPr wrap="none">
            <a:spAutoFit/>
          </a:bodyPr>
          <a:lstStyle/>
          <a:p>
            <a:r>
              <a:rPr lang="en-US" sz="2800" dirty="0">
                <a:solidFill>
                  <a:schemeClr val="bg1"/>
                </a:solidFill>
                <a:latin typeface="Microsoft Sans Serif" charset="0"/>
                <a:ea typeface="Microsoft Sans Serif" charset="0"/>
                <a:cs typeface="Microsoft Sans Serif" charset="0"/>
              </a:rPr>
              <a:t>Demographics</a:t>
            </a:r>
          </a:p>
        </p:txBody>
      </p:sp>
    </p:spTree>
    <p:extLst>
      <p:ext uri="{BB962C8B-B14F-4D97-AF65-F5344CB8AC3E}">
        <p14:creationId xmlns:p14="http://schemas.microsoft.com/office/powerpoint/2010/main" val="337016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24552" y="1258109"/>
            <a:ext cx="7264400" cy="5234766"/>
          </a:xfrm>
          <a:prstGeom prst="rect">
            <a:avLst/>
          </a:prstGeom>
          <a:solidFill>
            <a:srgbClr val="3D879A"/>
          </a:solidFill>
          <a:ln>
            <a:noFill/>
          </a:ln>
        </p:spPr>
      </p:pic>
      <p:sp>
        <p:nvSpPr>
          <p:cNvPr id="2" name="Title 1"/>
          <p:cNvSpPr>
            <a:spLocks noGrp="1"/>
          </p:cNvSpPr>
          <p:nvPr>
            <p:ph type="title"/>
          </p:nvPr>
        </p:nvSpPr>
        <p:spPr/>
        <p:txBody>
          <a:bodyPr>
            <a:noAutofit/>
          </a:bodyPr>
          <a:lstStyle/>
          <a:p>
            <a:r>
              <a:rPr lang="en-US" dirty="0"/>
              <a:t>Institutional Management</a:t>
            </a:r>
          </a:p>
        </p:txBody>
      </p:sp>
      <p:sp>
        <p:nvSpPr>
          <p:cNvPr id="14" name="Rectangle 13"/>
          <p:cNvSpPr/>
          <p:nvPr/>
        </p:nvSpPr>
        <p:spPr>
          <a:xfrm>
            <a:off x="4924553" y="6492877"/>
            <a:ext cx="7264399" cy="365125"/>
          </a:xfrm>
          <a:prstGeom prst="rect">
            <a:avLst/>
          </a:prstGeom>
          <a:solidFill>
            <a:srgbClr val="FDB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1316" y="1728189"/>
            <a:ext cx="3877644" cy="1862048"/>
          </a:xfrm>
          <a:prstGeom prst="rect">
            <a:avLst/>
          </a:prstGeom>
        </p:spPr>
        <p:txBody>
          <a:bodyPr wrap="square">
            <a:spAutoFit/>
          </a:bodyPr>
          <a:lstStyle/>
          <a:p>
            <a:pPr marL="285750" indent="-285750">
              <a:spcAft>
                <a:spcPts val="1000"/>
              </a:spcAft>
              <a:buClr>
                <a:srgbClr val="FFC000"/>
              </a:buClr>
              <a:buFont typeface="Arial" charset="0"/>
              <a:buChar char="•"/>
            </a:pPr>
            <a:r>
              <a:rPr lang="en-US" dirty="0">
                <a:solidFill>
                  <a:schemeClr val="bg1">
                    <a:lumMod val="50000"/>
                  </a:schemeClr>
                </a:solidFill>
                <a:latin typeface="Microsoft Sans Serif" charset="0"/>
                <a:ea typeface="Microsoft Sans Serif" charset="0"/>
                <a:cs typeface="Microsoft Sans Serif" charset="0"/>
              </a:rPr>
              <a:t>Economies of Scale</a:t>
            </a:r>
          </a:p>
          <a:p>
            <a:pPr marL="285750" indent="-285750">
              <a:spcAft>
                <a:spcPts val="1000"/>
              </a:spcAft>
              <a:buClr>
                <a:srgbClr val="FFC000"/>
              </a:buClr>
              <a:buFont typeface="Arial" charset="0"/>
              <a:buChar char="•"/>
            </a:pPr>
            <a:r>
              <a:rPr lang="en-US" dirty="0">
                <a:solidFill>
                  <a:schemeClr val="bg1">
                    <a:lumMod val="50000"/>
                  </a:schemeClr>
                </a:solidFill>
                <a:latin typeface="Microsoft Sans Serif" charset="0"/>
                <a:ea typeface="Microsoft Sans Serif" charset="0"/>
                <a:cs typeface="Microsoft Sans Serif" charset="0"/>
              </a:rPr>
              <a:t>Institutional Marketing Platform</a:t>
            </a:r>
          </a:p>
          <a:p>
            <a:pPr marL="285750" indent="-285750">
              <a:spcAft>
                <a:spcPts val="1000"/>
              </a:spcAft>
              <a:buClr>
                <a:srgbClr val="FFC000"/>
              </a:buClr>
              <a:buFont typeface="Arial" charset="0"/>
              <a:buChar char="•"/>
            </a:pPr>
            <a:r>
              <a:rPr lang="en-US" dirty="0">
                <a:solidFill>
                  <a:schemeClr val="bg1">
                    <a:lumMod val="50000"/>
                  </a:schemeClr>
                </a:solidFill>
                <a:latin typeface="Microsoft Sans Serif" charset="0"/>
                <a:ea typeface="Microsoft Sans Serif" charset="0"/>
                <a:cs typeface="Microsoft Sans Serif" charset="0"/>
              </a:rPr>
              <a:t>Expense Efficiencies</a:t>
            </a:r>
          </a:p>
          <a:p>
            <a:pPr marL="285750" indent="-285750">
              <a:spcAft>
                <a:spcPts val="1000"/>
              </a:spcAft>
              <a:buClr>
                <a:srgbClr val="FFC000"/>
              </a:buClr>
              <a:buFont typeface="Arial" charset="0"/>
              <a:buChar char="•"/>
            </a:pPr>
            <a:r>
              <a:rPr lang="en-US" dirty="0">
                <a:solidFill>
                  <a:schemeClr val="bg1">
                    <a:lumMod val="50000"/>
                  </a:schemeClr>
                </a:solidFill>
                <a:latin typeface="Microsoft Sans Serif" charset="0"/>
                <a:ea typeface="Microsoft Sans Serif" charset="0"/>
                <a:cs typeface="Microsoft Sans Serif" charset="0"/>
              </a:rPr>
              <a:t>Institutional Hiring, Training and Management</a:t>
            </a:r>
          </a:p>
        </p:txBody>
      </p:sp>
      <p:sp>
        <p:nvSpPr>
          <p:cNvPr id="4" name="Slide Number Placeholder 3"/>
          <p:cNvSpPr>
            <a:spLocks noGrp="1"/>
          </p:cNvSpPr>
          <p:nvPr>
            <p:ph type="sldNum" sz="quarter" idx="4"/>
          </p:nvPr>
        </p:nvSpPr>
        <p:spPr/>
        <p:txBody>
          <a:bodyPr/>
          <a:lstStyle/>
          <a:p>
            <a:fld id="{BB95469A-688F-E64F-82FB-9E52813A66CC}" type="slidenum">
              <a:rPr lang="en-US" smtClean="0"/>
              <a:pPr/>
              <a:t>15</a:t>
            </a:fld>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352" y="4201449"/>
            <a:ext cx="2590800" cy="1520952"/>
          </a:xfrm>
          <a:prstGeom prst="rect">
            <a:avLst/>
          </a:prstGeom>
        </p:spPr>
      </p:pic>
    </p:spTree>
    <p:extLst>
      <p:ext uri="{BB962C8B-B14F-4D97-AF65-F5344CB8AC3E}">
        <p14:creationId xmlns:p14="http://schemas.microsoft.com/office/powerpoint/2010/main" val="350150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Strategic Storage Trust IV, Inc. Properties</a:t>
            </a:r>
          </a:p>
        </p:txBody>
      </p:sp>
      <p:sp>
        <p:nvSpPr>
          <p:cNvPr id="3" name="Slide Number Placeholder 2"/>
          <p:cNvSpPr>
            <a:spLocks noGrp="1"/>
          </p:cNvSpPr>
          <p:nvPr>
            <p:ph type="sldNum" sz="quarter" idx="4"/>
          </p:nvPr>
        </p:nvSpPr>
        <p:spPr/>
        <p:txBody>
          <a:bodyPr/>
          <a:lstStyle/>
          <a:p>
            <a:fld id="{BB95469A-688F-E64F-82FB-9E52813A66CC}" type="slidenum">
              <a:rPr lang="en-US" smtClean="0"/>
              <a:pPr/>
              <a:t>16</a:t>
            </a:fld>
            <a:endParaRPr lang="en-US" dirty="0"/>
          </a:p>
        </p:txBody>
      </p:sp>
      <p:sp>
        <p:nvSpPr>
          <p:cNvPr id="4" name="TextBox 3"/>
          <p:cNvSpPr txBox="1"/>
          <p:nvPr/>
        </p:nvSpPr>
        <p:spPr>
          <a:xfrm>
            <a:off x="-749808" y="3941064"/>
            <a:ext cx="184731" cy="369332"/>
          </a:xfrm>
          <a:prstGeom prst="rect">
            <a:avLst/>
          </a:prstGeom>
          <a:noFill/>
        </p:spPr>
        <p:txBody>
          <a:bodyPr wrap="none" rtlCol="0">
            <a:spAutoFit/>
          </a:bodyPr>
          <a:lstStyle/>
          <a:p>
            <a:endParaRPr lang="en-US"/>
          </a:p>
        </p:txBody>
      </p:sp>
      <p:pic>
        <p:nvPicPr>
          <p:cNvPr id="6" name="Picture 5">
            <a:extLst>
              <a:ext uri="{FF2B5EF4-FFF2-40B4-BE49-F238E27FC236}">
                <a16:creationId xmlns:a16="http://schemas.microsoft.com/office/drawing/2014/main" id="{743D28AC-FF95-F749-86B5-12644B73B2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2608" y="1239740"/>
            <a:ext cx="9843858" cy="5306855"/>
          </a:xfrm>
          <a:prstGeom prst="rect">
            <a:avLst/>
          </a:prstGeom>
        </p:spPr>
      </p:pic>
    </p:spTree>
    <p:extLst>
      <p:ext uri="{BB962C8B-B14F-4D97-AF65-F5344CB8AC3E}">
        <p14:creationId xmlns:p14="http://schemas.microsoft.com/office/powerpoint/2010/main" val="386401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760" y="1243585"/>
            <a:ext cx="10280318" cy="5486400"/>
          </a:xfrm>
          <a:prstGeom prst="rect">
            <a:avLst/>
          </a:prstGeom>
          <a:noFill/>
          <a:ln>
            <a:noFill/>
          </a:ln>
        </p:spPr>
      </p:pic>
      <p:sp>
        <p:nvSpPr>
          <p:cNvPr id="2" name="Title 1"/>
          <p:cNvSpPr>
            <a:spLocks noGrp="1"/>
          </p:cNvSpPr>
          <p:nvPr>
            <p:ph type="title"/>
          </p:nvPr>
        </p:nvSpPr>
        <p:spPr/>
        <p:txBody>
          <a:bodyPr>
            <a:normAutofit fontScale="90000"/>
          </a:bodyPr>
          <a:lstStyle/>
          <a:p>
            <a:r>
              <a:rPr lang="en-US" dirty="0"/>
              <a:t>MSA Top 75</a:t>
            </a:r>
          </a:p>
        </p:txBody>
      </p:sp>
      <p:sp>
        <p:nvSpPr>
          <p:cNvPr id="20" name="Rectangle 19"/>
          <p:cNvSpPr/>
          <p:nvPr/>
        </p:nvSpPr>
        <p:spPr>
          <a:xfrm>
            <a:off x="389556" y="6187654"/>
            <a:ext cx="3181394" cy="219010"/>
          </a:xfrm>
          <a:prstGeom prst="rect">
            <a:avLst/>
          </a:prstGeom>
        </p:spPr>
        <p:txBody>
          <a:bodyPr wrap="square">
            <a:spAutoFit/>
          </a:bodyPr>
          <a:lstStyle/>
          <a:p>
            <a:r>
              <a:rPr lang="en-US" sz="800" dirty="0">
                <a:solidFill>
                  <a:schemeClr val="bg1">
                    <a:lumMod val="50000"/>
                  </a:schemeClr>
                </a:solidFill>
                <a:latin typeface="Microsoft Sans Serif" charset="0"/>
                <a:ea typeface="Microsoft Sans Serif" charset="0"/>
                <a:cs typeface="Microsoft Sans Serif" charset="0"/>
              </a:rPr>
              <a:t>*Populations are based on approximate numbers</a:t>
            </a:r>
          </a:p>
        </p:txBody>
      </p:sp>
      <p:sp>
        <p:nvSpPr>
          <p:cNvPr id="3" name="Slide Number Placeholder 2"/>
          <p:cNvSpPr>
            <a:spLocks noGrp="1"/>
          </p:cNvSpPr>
          <p:nvPr>
            <p:ph type="sldNum" sz="quarter" idx="4"/>
          </p:nvPr>
        </p:nvSpPr>
        <p:spPr/>
        <p:txBody>
          <a:bodyPr/>
          <a:lstStyle/>
          <a:p>
            <a:fld id="{BB95469A-688F-E64F-82FB-9E52813A66CC}" type="slidenum">
              <a:rPr lang="en-US" smtClean="0"/>
              <a:pPr/>
              <a:t>17</a:t>
            </a:fld>
            <a:endParaRPr lang="en-US" dirty="0"/>
          </a:p>
        </p:txBody>
      </p:sp>
    </p:spTree>
    <p:extLst>
      <p:ext uri="{BB962C8B-B14F-4D97-AF65-F5344CB8AC3E}">
        <p14:creationId xmlns:p14="http://schemas.microsoft.com/office/powerpoint/2010/main" val="154037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Acquisitions</a:t>
            </a:r>
          </a:p>
        </p:txBody>
      </p:sp>
      <p:sp>
        <p:nvSpPr>
          <p:cNvPr id="10" name="Rectangle 9"/>
          <p:cNvSpPr/>
          <p:nvPr/>
        </p:nvSpPr>
        <p:spPr>
          <a:xfrm>
            <a:off x="0" y="3848182"/>
            <a:ext cx="6059798" cy="1048954"/>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288757" y="3929401"/>
            <a:ext cx="3826844" cy="830997"/>
          </a:xfrm>
          <a:prstGeom prst="rect">
            <a:avLst/>
          </a:prstGeom>
        </p:spPr>
        <p:txBody>
          <a:bodyPr wrap="square">
            <a:spAutoFit/>
          </a:bodyPr>
          <a:lstStyle/>
          <a:p>
            <a:r>
              <a:rPr lang="en-US" sz="2400" dirty="0">
                <a:solidFill>
                  <a:prstClr val="white"/>
                </a:solidFill>
                <a:latin typeface="Microsoft Sans Serif" charset="0"/>
                <a:ea typeface="Microsoft Sans Serif" charset="0"/>
                <a:cs typeface="Microsoft Sans Serif" charset="0"/>
              </a:rPr>
              <a:t>1401 N Meridian</a:t>
            </a:r>
          </a:p>
          <a:p>
            <a:r>
              <a:rPr lang="en-US" sz="2400" dirty="0">
                <a:solidFill>
                  <a:prstClr val="white"/>
                </a:solidFill>
                <a:latin typeface="Microsoft Sans Serif" charset="0"/>
                <a:ea typeface="Microsoft Sans Serif" charset="0"/>
                <a:cs typeface="Microsoft Sans Serif" charset="0"/>
              </a:rPr>
              <a:t>Puyallup, Washington</a:t>
            </a:r>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18</a:t>
            </a:fld>
            <a:endParaRPr lang="en-US" dirty="0">
              <a:solidFill>
                <a:prstClr val="white"/>
              </a:solidFill>
            </a:endParaRPr>
          </a:p>
        </p:txBody>
      </p:sp>
      <p:sp>
        <p:nvSpPr>
          <p:cNvPr id="9" name="Content Placeholder 2"/>
          <p:cNvSpPr txBox="1">
            <a:spLocks/>
          </p:cNvSpPr>
          <p:nvPr/>
        </p:nvSpPr>
        <p:spPr>
          <a:xfrm>
            <a:off x="385913" y="4905584"/>
            <a:ext cx="3556334" cy="13736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830 Units</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98,000 NRSF</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Approx. 90% Occupancy*</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Purchase Price: $13,600,000</a:t>
            </a:r>
          </a:p>
        </p:txBody>
      </p:sp>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52150"/>
            <a:ext cx="6059797" cy="2596032"/>
          </a:xfrm>
          <a:prstGeom prst="rect">
            <a:avLst/>
          </a:prstGeom>
          <a:noFill/>
          <a:ln>
            <a:noFill/>
          </a:ln>
        </p:spPr>
      </p:pic>
      <p:sp>
        <p:nvSpPr>
          <p:cNvPr id="13" name="Rectangle 12">
            <a:extLst>
              <a:ext uri="{FF2B5EF4-FFF2-40B4-BE49-F238E27FC236}">
                <a16:creationId xmlns:a16="http://schemas.microsoft.com/office/drawing/2014/main" id="{96E50DB7-D511-2040-B01F-FEC119715C92}"/>
              </a:ext>
            </a:extLst>
          </p:cNvPr>
          <p:cNvSpPr/>
          <p:nvPr/>
        </p:nvSpPr>
        <p:spPr>
          <a:xfrm>
            <a:off x="581939" y="6279266"/>
            <a:ext cx="5553817" cy="215444"/>
          </a:xfrm>
          <a:prstGeom prst="rect">
            <a:avLst/>
          </a:prstGeom>
        </p:spPr>
        <p:txBody>
          <a:bodyPr wrap="square">
            <a:spAutoFit/>
          </a:bodyPr>
          <a:lstStyle/>
          <a:p>
            <a:r>
              <a:rPr lang="en-US" sz="800" dirty="0">
                <a:solidFill>
                  <a:prstClr val="white">
                    <a:lumMod val="50000"/>
                  </a:prstClr>
                </a:solidFill>
                <a:latin typeface="Microsoft Sans Serif" charset="0"/>
                <a:ea typeface="Microsoft Sans Serif" charset="0"/>
                <a:cs typeface="Microsoft Sans Serif" charset="0"/>
              </a:rPr>
              <a:t>*Occupancy number as of 11/30/2019</a:t>
            </a:r>
          </a:p>
        </p:txBody>
      </p:sp>
      <p:sp>
        <p:nvSpPr>
          <p:cNvPr id="14" name="Rectangle 13">
            <a:extLst>
              <a:ext uri="{FF2B5EF4-FFF2-40B4-BE49-F238E27FC236}">
                <a16:creationId xmlns:a16="http://schemas.microsoft.com/office/drawing/2014/main" id="{07C08EC1-76DF-6D47-AA1B-5F24EE170CC6}"/>
              </a:ext>
            </a:extLst>
          </p:cNvPr>
          <p:cNvSpPr/>
          <p:nvPr/>
        </p:nvSpPr>
        <p:spPr>
          <a:xfrm>
            <a:off x="6135757" y="3848182"/>
            <a:ext cx="6056244" cy="1048954"/>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a:extLst>
              <a:ext uri="{FF2B5EF4-FFF2-40B4-BE49-F238E27FC236}">
                <a16:creationId xmlns:a16="http://schemas.microsoft.com/office/drawing/2014/main" id="{E49ABD0F-B160-284E-9076-06B731B3C106}"/>
              </a:ext>
            </a:extLst>
          </p:cNvPr>
          <p:cNvSpPr/>
          <p:nvPr/>
        </p:nvSpPr>
        <p:spPr>
          <a:xfrm>
            <a:off x="6424514" y="3929401"/>
            <a:ext cx="3826844" cy="830997"/>
          </a:xfrm>
          <a:prstGeom prst="rect">
            <a:avLst/>
          </a:prstGeom>
        </p:spPr>
        <p:txBody>
          <a:bodyPr wrap="square">
            <a:spAutoFit/>
          </a:bodyPr>
          <a:lstStyle/>
          <a:p>
            <a:r>
              <a:rPr lang="en-US" sz="2400" dirty="0">
                <a:solidFill>
                  <a:prstClr val="white"/>
                </a:solidFill>
                <a:latin typeface="Microsoft Sans Serif" charset="0"/>
                <a:ea typeface="Microsoft Sans Serif" charset="0"/>
                <a:cs typeface="Microsoft Sans Serif" charset="0"/>
              </a:rPr>
              <a:t>2555 W Centennial Pkwy.</a:t>
            </a:r>
          </a:p>
          <a:p>
            <a:r>
              <a:rPr lang="en-US" sz="2400" dirty="0">
                <a:solidFill>
                  <a:prstClr val="white"/>
                </a:solidFill>
                <a:latin typeface="Microsoft Sans Serif" charset="0"/>
                <a:ea typeface="Microsoft Sans Serif" charset="0"/>
                <a:cs typeface="Microsoft Sans Serif" charset="0"/>
              </a:rPr>
              <a:t>North Las Vegas, Nevada</a:t>
            </a:r>
          </a:p>
        </p:txBody>
      </p:sp>
      <p:sp>
        <p:nvSpPr>
          <p:cNvPr id="18" name="Rectangle 17">
            <a:extLst>
              <a:ext uri="{FF2B5EF4-FFF2-40B4-BE49-F238E27FC236}">
                <a16:creationId xmlns:a16="http://schemas.microsoft.com/office/drawing/2014/main" id="{9B2C793B-6392-714D-9777-B49A278FCA04}"/>
              </a:ext>
            </a:extLst>
          </p:cNvPr>
          <p:cNvSpPr/>
          <p:nvPr/>
        </p:nvSpPr>
        <p:spPr>
          <a:xfrm>
            <a:off x="6717696" y="6279266"/>
            <a:ext cx="5553817" cy="215444"/>
          </a:xfrm>
          <a:prstGeom prst="rect">
            <a:avLst/>
          </a:prstGeom>
        </p:spPr>
        <p:txBody>
          <a:bodyPr wrap="square">
            <a:spAutoFit/>
          </a:bodyPr>
          <a:lstStyle/>
          <a:p>
            <a:r>
              <a:rPr lang="en-US" sz="800" dirty="0">
                <a:solidFill>
                  <a:prstClr val="white">
                    <a:lumMod val="50000"/>
                  </a:prstClr>
                </a:solidFill>
                <a:latin typeface="Microsoft Sans Serif" charset="0"/>
                <a:ea typeface="Microsoft Sans Serif" charset="0"/>
                <a:cs typeface="Microsoft Sans Serif" charset="0"/>
              </a:rPr>
              <a:t>*Occupancy number as of 11/30/2019</a:t>
            </a:r>
          </a:p>
        </p:txBody>
      </p:sp>
      <p:pic>
        <p:nvPicPr>
          <p:cNvPr id="19" name="Picture 18">
            <a:extLst>
              <a:ext uri="{FF2B5EF4-FFF2-40B4-BE49-F238E27FC236}">
                <a16:creationId xmlns:a16="http://schemas.microsoft.com/office/drawing/2014/main" id="{F0BA4FDC-1D53-F844-A320-98930A8746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35755" y="1252151"/>
            <a:ext cx="6059800" cy="2604480"/>
          </a:xfrm>
          <a:prstGeom prst="rect">
            <a:avLst/>
          </a:prstGeom>
        </p:spPr>
      </p:pic>
      <p:sp>
        <p:nvSpPr>
          <p:cNvPr id="20" name="Content Placeholder 2">
            <a:extLst>
              <a:ext uri="{FF2B5EF4-FFF2-40B4-BE49-F238E27FC236}">
                <a16:creationId xmlns:a16="http://schemas.microsoft.com/office/drawing/2014/main" id="{450C724F-490B-C54D-A91C-AF75EB1A8586}"/>
              </a:ext>
            </a:extLst>
          </p:cNvPr>
          <p:cNvSpPr txBox="1">
            <a:spLocks/>
          </p:cNvSpPr>
          <p:nvPr/>
        </p:nvSpPr>
        <p:spPr>
          <a:xfrm>
            <a:off x="6424514" y="4897136"/>
            <a:ext cx="3556334" cy="13821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640 Units</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76,500 NRSF</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Approx. 92% Occupancy*</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Purchase Price: $12,800,000</a:t>
            </a:r>
          </a:p>
        </p:txBody>
      </p:sp>
    </p:spTree>
    <p:extLst>
      <p:ext uri="{BB962C8B-B14F-4D97-AF65-F5344CB8AC3E}">
        <p14:creationId xmlns:p14="http://schemas.microsoft.com/office/powerpoint/2010/main" val="80077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Acquisitions</a:t>
            </a:r>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19</a:t>
            </a:fld>
            <a:endParaRPr lang="en-US" dirty="0">
              <a:solidFill>
                <a:prstClr val="white"/>
              </a:solidFill>
            </a:endParaRPr>
          </a:p>
        </p:txBody>
      </p:sp>
      <p:pic>
        <p:nvPicPr>
          <p:cNvPr id="5" name="Picture 4">
            <a:extLst>
              <a:ext uri="{FF2B5EF4-FFF2-40B4-BE49-F238E27FC236}">
                <a16:creationId xmlns:a16="http://schemas.microsoft.com/office/drawing/2014/main" id="{898418BB-0E13-B247-9A62-F7BDAE6DB2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 y="1252149"/>
            <a:ext cx="6059797" cy="2604481"/>
          </a:xfrm>
          <a:prstGeom prst="rect">
            <a:avLst/>
          </a:prstGeom>
        </p:spPr>
      </p:pic>
      <p:sp>
        <p:nvSpPr>
          <p:cNvPr id="13" name="Rectangle 12">
            <a:extLst>
              <a:ext uri="{FF2B5EF4-FFF2-40B4-BE49-F238E27FC236}">
                <a16:creationId xmlns:a16="http://schemas.microsoft.com/office/drawing/2014/main" id="{184BAB17-92BA-EB44-97EF-051018392FFD}"/>
              </a:ext>
            </a:extLst>
          </p:cNvPr>
          <p:cNvSpPr/>
          <p:nvPr/>
        </p:nvSpPr>
        <p:spPr>
          <a:xfrm>
            <a:off x="0" y="3848182"/>
            <a:ext cx="6059798" cy="1048954"/>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a:extLst>
              <a:ext uri="{FF2B5EF4-FFF2-40B4-BE49-F238E27FC236}">
                <a16:creationId xmlns:a16="http://schemas.microsoft.com/office/drawing/2014/main" id="{BEC3CD3E-532A-A343-9B11-ECF3CA96FCE9}"/>
              </a:ext>
            </a:extLst>
          </p:cNvPr>
          <p:cNvSpPr/>
          <p:nvPr/>
        </p:nvSpPr>
        <p:spPr>
          <a:xfrm>
            <a:off x="288757" y="3929401"/>
            <a:ext cx="4700102" cy="830997"/>
          </a:xfrm>
          <a:prstGeom prst="rect">
            <a:avLst/>
          </a:prstGeom>
        </p:spPr>
        <p:txBody>
          <a:bodyPr wrap="square">
            <a:spAutoFit/>
          </a:bodyPr>
          <a:lstStyle/>
          <a:p>
            <a:r>
              <a:rPr lang="en-US" sz="2400" dirty="0">
                <a:solidFill>
                  <a:prstClr val="white"/>
                </a:solidFill>
                <a:latin typeface="Microsoft Sans Serif" charset="0"/>
                <a:ea typeface="Microsoft Sans Serif" charset="0"/>
                <a:cs typeface="Microsoft Sans Serif" charset="0"/>
              </a:rPr>
              <a:t>275 </a:t>
            </a:r>
            <a:r>
              <a:rPr lang="en-US" sz="2400" dirty="0" err="1">
                <a:solidFill>
                  <a:prstClr val="white"/>
                </a:solidFill>
                <a:latin typeface="Microsoft Sans Serif" charset="0"/>
                <a:ea typeface="Microsoft Sans Serif" charset="0"/>
                <a:cs typeface="Microsoft Sans Serif" charset="0"/>
              </a:rPr>
              <a:t>Goodlette</a:t>
            </a:r>
            <a:r>
              <a:rPr lang="en-US" sz="2400" dirty="0">
                <a:solidFill>
                  <a:prstClr val="white"/>
                </a:solidFill>
                <a:latin typeface="Microsoft Sans Serif" charset="0"/>
                <a:ea typeface="Microsoft Sans Serif" charset="0"/>
                <a:cs typeface="Microsoft Sans Serif" charset="0"/>
              </a:rPr>
              <a:t>-Frank Rd. N.</a:t>
            </a:r>
          </a:p>
          <a:p>
            <a:r>
              <a:rPr lang="en-US" sz="2400" dirty="0">
                <a:solidFill>
                  <a:prstClr val="white"/>
                </a:solidFill>
                <a:latin typeface="Microsoft Sans Serif" charset="0"/>
                <a:ea typeface="Microsoft Sans Serif" charset="0"/>
                <a:cs typeface="Microsoft Sans Serif" charset="0"/>
              </a:rPr>
              <a:t>Naples, Florida</a:t>
            </a:r>
          </a:p>
        </p:txBody>
      </p:sp>
      <p:sp>
        <p:nvSpPr>
          <p:cNvPr id="15" name="Content Placeholder 2">
            <a:extLst>
              <a:ext uri="{FF2B5EF4-FFF2-40B4-BE49-F238E27FC236}">
                <a16:creationId xmlns:a16="http://schemas.microsoft.com/office/drawing/2014/main" id="{F355C47F-C74A-C04F-8C9A-1719899322C2}"/>
              </a:ext>
            </a:extLst>
          </p:cNvPr>
          <p:cNvSpPr txBox="1">
            <a:spLocks/>
          </p:cNvSpPr>
          <p:nvPr/>
        </p:nvSpPr>
        <p:spPr>
          <a:xfrm>
            <a:off x="385913" y="4905584"/>
            <a:ext cx="3556334" cy="13736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700 Units</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77,900 NRSF</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Approx. 92% Occupancy*</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Purchase Price: $27,250,000</a:t>
            </a:r>
          </a:p>
        </p:txBody>
      </p:sp>
      <p:sp>
        <p:nvSpPr>
          <p:cNvPr id="17" name="Rectangle 16">
            <a:extLst>
              <a:ext uri="{FF2B5EF4-FFF2-40B4-BE49-F238E27FC236}">
                <a16:creationId xmlns:a16="http://schemas.microsoft.com/office/drawing/2014/main" id="{84FFD6AE-D8B0-6440-B1FD-C52A53249547}"/>
              </a:ext>
            </a:extLst>
          </p:cNvPr>
          <p:cNvSpPr/>
          <p:nvPr/>
        </p:nvSpPr>
        <p:spPr>
          <a:xfrm>
            <a:off x="581939" y="6279266"/>
            <a:ext cx="5553817" cy="215444"/>
          </a:xfrm>
          <a:prstGeom prst="rect">
            <a:avLst/>
          </a:prstGeom>
        </p:spPr>
        <p:txBody>
          <a:bodyPr wrap="square">
            <a:spAutoFit/>
          </a:bodyPr>
          <a:lstStyle/>
          <a:p>
            <a:r>
              <a:rPr lang="en-US" sz="800" dirty="0">
                <a:solidFill>
                  <a:prstClr val="white">
                    <a:lumMod val="50000"/>
                  </a:prstClr>
                </a:solidFill>
                <a:latin typeface="Microsoft Sans Serif" charset="0"/>
                <a:ea typeface="Microsoft Sans Serif" charset="0"/>
                <a:cs typeface="Microsoft Sans Serif" charset="0"/>
              </a:rPr>
              <a:t>*Occupancy number as of 11/30/2019</a:t>
            </a:r>
          </a:p>
        </p:txBody>
      </p:sp>
      <p:sp>
        <p:nvSpPr>
          <p:cNvPr id="18" name="Rectangle 17">
            <a:extLst>
              <a:ext uri="{FF2B5EF4-FFF2-40B4-BE49-F238E27FC236}">
                <a16:creationId xmlns:a16="http://schemas.microsoft.com/office/drawing/2014/main" id="{A397E1C8-76BD-0648-80BB-A32C54DF27CA}"/>
              </a:ext>
            </a:extLst>
          </p:cNvPr>
          <p:cNvSpPr/>
          <p:nvPr/>
        </p:nvSpPr>
        <p:spPr>
          <a:xfrm>
            <a:off x="6135756" y="3848182"/>
            <a:ext cx="6059799" cy="1048954"/>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a16="http://schemas.microsoft.com/office/drawing/2014/main" id="{2F2FE31F-B734-3C43-9423-5A21FA53D0E2}"/>
              </a:ext>
            </a:extLst>
          </p:cNvPr>
          <p:cNvSpPr/>
          <p:nvPr/>
        </p:nvSpPr>
        <p:spPr>
          <a:xfrm>
            <a:off x="6424514" y="3929401"/>
            <a:ext cx="3826844" cy="830997"/>
          </a:xfrm>
          <a:prstGeom prst="rect">
            <a:avLst/>
          </a:prstGeom>
        </p:spPr>
        <p:txBody>
          <a:bodyPr wrap="square">
            <a:spAutoFit/>
          </a:bodyPr>
          <a:lstStyle/>
          <a:p>
            <a:r>
              <a:rPr lang="en-US" sz="2400" dirty="0">
                <a:solidFill>
                  <a:prstClr val="white"/>
                </a:solidFill>
                <a:latin typeface="Microsoft Sans Serif" charset="0"/>
                <a:ea typeface="Microsoft Sans Serif" charset="0"/>
                <a:cs typeface="Microsoft Sans Serif" charset="0"/>
              </a:rPr>
              <a:t>1610 Jim Johnson Rd.</a:t>
            </a:r>
          </a:p>
          <a:p>
            <a:r>
              <a:rPr lang="en-US" sz="2400" dirty="0">
                <a:solidFill>
                  <a:prstClr val="white"/>
                </a:solidFill>
                <a:latin typeface="Microsoft Sans Serif" charset="0"/>
                <a:ea typeface="Microsoft Sans Serif" charset="0"/>
                <a:cs typeface="Microsoft Sans Serif" charset="0"/>
              </a:rPr>
              <a:t>Plant City, Florida</a:t>
            </a:r>
          </a:p>
        </p:txBody>
      </p:sp>
      <p:sp>
        <p:nvSpPr>
          <p:cNvPr id="20" name="Rectangle 19">
            <a:extLst>
              <a:ext uri="{FF2B5EF4-FFF2-40B4-BE49-F238E27FC236}">
                <a16:creationId xmlns:a16="http://schemas.microsoft.com/office/drawing/2014/main" id="{9823B9D1-4C0C-4F4C-89BC-CC06837AEF25}"/>
              </a:ext>
            </a:extLst>
          </p:cNvPr>
          <p:cNvSpPr/>
          <p:nvPr/>
        </p:nvSpPr>
        <p:spPr>
          <a:xfrm>
            <a:off x="6717696" y="6279266"/>
            <a:ext cx="5553817" cy="215444"/>
          </a:xfrm>
          <a:prstGeom prst="rect">
            <a:avLst/>
          </a:prstGeom>
        </p:spPr>
        <p:txBody>
          <a:bodyPr wrap="square">
            <a:spAutoFit/>
          </a:bodyPr>
          <a:lstStyle/>
          <a:p>
            <a:r>
              <a:rPr lang="en-US" sz="800" dirty="0">
                <a:solidFill>
                  <a:prstClr val="white">
                    <a:lumMod val="50000"/>
                  </a:prstClr>
                </a:solidFill>
                <a:latin typeface="Microsoft Sans Serif" charset="0"/>
                <a:ea typeface="Microsoft Sans Serif" charset="0"/>
                <a:cs typeface="Microsoft Sans Serif" charset="0"/>
              </a:rPr>
              <a:t>*Occupancy number as of 11/30/2019</a:t>
            </a:r>
          </a:p>
        </p:txBody>
      </p:sp>
      <p:sp>
        <p:nvSpPr>
          <p:cNvPr id="22" name="Content Placeholder 2">
            <a:extLst>
              <a:ext uri="{FF2B5EF4-FFF2-40B4-BE49-F238E27FC236}">
                <a16:creationId xmlns:a16="http://schemas.microsoft.com/office/drawing/2014/main" id="{19826AF6-C24C-0943-A078-71417FFB2AED}"/>
              </a:ext>
            </a:extLst>
          </p:cNvPr>
          <p:cNvSpPr txBox="1">
            <a:spLocks/>
          </p:cNvSpPr>
          <p:nvPr/>
        </p:nvSpPr>
        <p:spPr>
          <a:xfrm>
            <a:off x="6424514" y="4897136"/>
            <a:ext cx="3556334" cy="13821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960 Units</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190,000 NRSF</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Approx. 84% Occupancy*</a:t>
            </a:r>
          </a:p>
          <a:p>
            <a:pPr marL="233363" indent="-233363">
              <a:buClr>
                <a:srgbClr val="00B050"/>
              </a:buClr>
            </a:pPr>
            <a:r>
              <a:rPr lang="en-US" sz="1800" dirty="0">
                <a:solidFill>
                  <a:prstClr val="white">
                    <a:lumMod val="50000"/>
                  </a:prstClr>
                </a:solidFill>
                <a:latin typeface="Microsoft Sans Serif" charset="0"/>
                <a:ea typeface="Microsoft Sans Serif" charset="0"/>
                <a:cs typeface="Microsoft Sans Serif" charset="0"/>
              </a:rPr>
              <a:t>Purchase Price: $14,500,000</a:t>
            </a:r>
          </a:p>
        </p:txBody>
      </p:sp>
      <p:pic>
        <p:nvPicPr>
          <p:cNvPr id="25" name="Picture 24">
            <a:extLst>
              <a:ext uri="{FF2B5EF4-FFF2-40B4-BE49-F238E27FC236}">
                <a16:creationId xmlns:a16="http://schemas.microsoft.com/office/drawing/2014/main" id="{A6DD3AEC-CD30-874A-9D14-679131E7B7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35753" y="1252150"/>
            <a:ext cx="6056247" cy="2596032"/>
          </a:xfrm>
          <a:prstGeom prst="rect">
            <a:avLst/>
          </a:prstGeom>
        </p:spPr>
      </p:pic>
    </p:spTree>
    <p:extLst>
      <p:ext uri="{BB962C8B-B14F-4D97-AF65-F5344CB8AC3E}">
        <p14:creationId xmlns:p14="http://schemas.microsoft.com/office/powerpoint/2010/main" val="215083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Factors &amp; Other Information</a:t>
            </a:r>
          </a:p>
        </p:txBody>
      </p:sp>
      <p:sp>
        <p:nvSpPr>
          <p:cNvPr id="16" name="Rectangle 15"/>
          <p:cNvSpPr/>
          <p:nvPr/>
        </p:nvSpPr>
        <p:spPr>
          <a:xfrm>
            <a:off x="501316" y="1250118"/>
            <a:ext cx="10900610" cy="5537413"/>
          </a:xfrm>
          <a:prstGeom prst="rect">
            <a:avLst/>
          </a:prstGeom>
        </p:spPr>
        <p:txBody>
          <a:bodyPr wrap="square">
            <a:spAutoFit/>
          </a:bodyPr>
          <a:lstStyle/>
          <a:p>
            <a:r>
              <a:rPr lang="en-US" sz="800" b="1" dirty="0">
                <a:solidFill>
                  <a:schemeClr val="bg1">
                    <a:lumMod val="50000"/>
                  </a:schemeClr>
                </a:solidFill>
                <a:latin typeface="Microsoft Sans Serif" panose="020B0604020202020204" pitchFamily="34" charset="0"/>
                <a:cs typeface="Microsoft Sans Serif" panose="020B0604020202020204" pitchFamily="34" charset="0"/>
              </a:rPr>
              <a:t>We are an “emerging growth company” under the federal securities laws and will be subject to reduced public company reporting requirements. Investing in our common stock involves a high degree of risk. You should purchase these securities only if you can afford a complete loss of your investment. See “Restrictions on Ownership and Transfer” beginning on page 162 to read about limitations on transferability. See “Risk Factors” beginning on page 25 to read about the risks you should consider before buying shares of our common stock. The most significant risks include the following:</a:t>
            </a:r>
          </a:p>
          <a:p>
            <a:endPar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As of September 30, 2019, our accumulated deficit was approximately $13.1 million, and we anticipate that our operations will not be profitable in 2019.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We have paid, and may continue to pay, distributions from sources other than our cash flows from operations, including from the net proceeds of our public offering and the private offering transaction.  We are not prohibited from undertaking such activities by our charter, bylaws, or investment policies, and we may use an unlimited amount from any source to pay our distributions, and it is likely that we will continue to use public offering proceeds to fund a majority of our early distributions.  For the years ended December 31, 2017 and 2018, we funded 100% of our distributions using proceeds from our private offering transaction and our public offering.  For the nine months ended September 30, 2019, we funded 5.4% of our distributions using cash flows from operations, 46.6% using proceeds from our public offering, and 48.0% using proceeds from our distribution reinvestment plan.  Payment of distributions in excess of earnings may have a dilutive effect on the value of your shares. If we pay distributions from sources other than cash flow from operations, we will have fewer funds available for acquiring properties, which may reduce our stockholders’ overall returns. Additionally, to the extent distributions exceed cash flow from operations, a stockholder’s basis in our stock may be reduced and, to the extent distributions exceed a stockholder’s basis, the stockholder may recognize a capital gain.</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No public market currently exists for shares of our common stock and we may not list our shares on a national securities exchange before three to five years after completion of this offering, if at all; therefore, it may be difficult to sell your shares. If you sell your shares, it will likely be at a substantial discount. Our charter does not require us to pursue a liquidity transaction at any time.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an initial public offering; we have limited operating history, and the prior performance of real estate programs sponsored by affiliates of our sponsor may not be indicative of our future results.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This is a “best efforts” offering. If we are unable to raise substantial funds in this offering, we may not be able to invest in a diverse portfolio of real estate and real estate-related investments, and the value of your investment may fluctuate more widely with the performance of specific investments.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We are a “blind pool.” As a result, you will not be able to evaluate the economic merits of our future investments prior to their purchase. We may be unable to invest the net proceeds from this offering on acceptable terms to investors, or at all.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Investors in this offering will experience immediate dilution in their investment primarily because (</a:t>
            </a:r>
            <a:r>
              <a:rPr lang="en-US" sz="800" dirty="0" err="1">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i</a:t>
            </a: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we pay upfront fees in connection with the sale of our shares that reduce the proceeds to us, (ii) on January 25, 2017 we sold approximately 360,577 shares of our Class A common stock at a purchase price of approximately $20.80 per share in a private offering transaction as described above, and (iii) we paid offering expenses in connection with our private offering transaction.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There are substantial conflicts of interest among us and our sponsor, advisor, property manager, transfer agent and dealer manager.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Our advisor will face conflicts of interest relating to the purchase of properties, including conflicts with SmartStop Self Storage REIT, Inc. and the advisors other private programs sponsored by our sponsor, and such conflicts may not be resolved in our favor, which could adversely affect our investment opportunities.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We have no employees and must depend on our advisor to select investments and conduct our operations, and there is no guarantee that our advisor will devote adequate time or resources to us.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We will pay substantial fees and expenses to our advisor, its affiliates and participating broker-dealers, which will reduce cash available for investment and distribution.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We may incur substantial debt, which could hinder our ability to pay distributions to our stockholders or could decrease the value of your investment.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We may fail to qualify as a REIT, which could adversely affect our operations and our ability to make distributions. </a:t>
            </a:r>
          </a:p>
          <a:p>
            <a:pPr marL="171450" indent="-171450">
              <a:buFont typeface="Arial" panose="020B0604020202020204" pitchFamily="34" charset="0"/>
              <a:buChar char="•"/>
            </a:pPr>
            <a:r>
              <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Our board of directors may change any of our investment objectives without your consent. </a:t>
            </a:r>
          </a:p>
          <a:p>
            <a:pPr marL="171450" indent="-171450">
              <a:buFont typeface="Arial" panose="020B0604020202020204" pitchFamily="34" charset="0"/>
              <a:buChar char="•"/>
            </a:pPr>
            <a:endPar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Aft>
                <a:spcPts val="340"/>
              </a:spcAft>
            </a:pPr>
            <a:r>
              <a:rPr lang="en-US" sz="1000" b="1" dirty="0">
                <a:solidFill>
                  <a:srgbClr val="003949"/>
                </a:solidFill>
                <a:latin typeface="Microsoft Sans Serif" charset="0"/>
                <a:ea typeface="Microsoft Sans Serif" charset="0"/>
                <a:cs typeface="Microsoft Sans Serif" charset="0"/>
              </a:rPr>
              <a:t>OTHER INFORMATION</a:t>
            </a:r>
            <a:endParaRPr lang="en-US" sz="1000" dirty="0">
              <a:solidFill>
                <a:srgbClr val="003949"/>
              </a:solidFill>
              <a:latin typeface="Microsoft Sans Serif" charset="0"/>
              <a:ea typeface="Microsoft Sans Serif" charset="0"/>
              <a:cs typeface="Microsoft Sans Serif" charset="0"/>
            </a:endParaRPr>
          </a:p>
          <a:p>
            <a:pPr>
              <a:spcAft>
                <a:spcPts val="340"/>
              </a:spcAft>
            </a:pPr>
            <a:r>
              <a:rPr lang="en-US" sz="8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rPr>
              <a:t>We encourage you to review our SEC filings at www.sec.gov.</a:t>
            </a:r>
            <a:endParaRPr lang="en-US" sz="24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endParaRPr>
          </a:p>
          <a:p>
            <a:pPr marL="174625" marR="0" lvl="0" indent="-174625">
              <a:spcBef>
                <a:spcPts val="105"/>
              </a:spcBef>
              <a:spcAft>
                <a:spcPts val="0"/>
              </a:spcAft>
              <a:buClr>
                <a:srgbClr val="FFC000"/>
              </a:buClr>
              <a:buFont typeface="Symbol" charset="2"/>
              <a:buChar char=""/>
            </a:pPr>
            <a:r>
              <a:rPr lang="en-US" sz="8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rPr>
              <a:t>An investment in our shares is not suitable for all investors. An investment in our shares involves significant risks and is only suitable for persons who have adequate financial means, desire a relatively long-term investment and will not need immediate liquidity from their investment. Investors should only purchase shares if they can afford a complete loss of their investment. Generally, a purchaser of shares must have, excluding the value of a purchaser’s home, furnishings and automobiles, either: </a:t>
            </a:r>
            <a:endParaRPr lang="en-US" sz="24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endParaRPr>
          </a:p>
          <a:p>
            <a:pPr marL="461963" marR="0" lvl="0" indent="-174625">
              <a:spcBef>
                <a:spcPts val="105"/>
              </a:spcBef>
              <a:spcAft>
                <a:spcPts val="0"/>
              </a:spcAft>
              <a:buClr>
                <a:srgbClr val="FFC000"/>
              </a:buClr>
              <a:buFont typeface="Symbol" charset="2"/>
              <a:buChar char=""/>
            </a:pPr>
            <a:r>
              <a:rPr lang="en-US" sz="8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rPr>
              <a:t>a net worth of at least $250,000: or</a:t>
            </a:r>
            <a:endParaRPr lang="en-US" sz="24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endParaRPr>
          </a:p>
          <a:p>
            <a:pPr marL="461963" marR="0" lvl="0" indent="-174625">
              <a:spcBef>
                <a:spcPts val="105"/>
              </a:spcBef>
              <a:spcAft>
                <a:spcPts val="0"/>
              </a:spcAft>
              <a:buClr>
                <a:srgbClr val="FFC000"/>
              </a:buClr>
              <a:buFont typeface="Symbol" charset="2"/>
              <a:buChar char=""/>
            </a:pPr>
            <a:r>
              <a:rPr lang="en-US" sz="8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rPr>
              <a:t>a gross annual income of at least $70,000 and a net worth of at least $70,000.</a:t>
            </a:r>
            <a:endParaRPr lang="en-US" sz="24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endParaRPr>
          </a:p>
          <a:p>
            <a:pPr marL="174625" marR="0" lvl="0" indent="-174625">
              <a:spcBef>
                <a:spcPts val="105"/>
              </a:spcBef>
              <a:spcAft>
                <a:spcPts val="0"/>
              </a:spcAft>
              <a:buClr>
                <a:srgbClr val="FFC000"/>
              </a:buClr>
              <a:buFont typeface="Symbol" charset="2"/>
              <a:buChar char=""/>
            </a:pPr>
            <a:r>
              <a:rPr lang="en-US" sz="8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rPr>
              <a:t>Please see the prospectus for a full description of suitability standards. Residents of Alabama, Iowa, Kansas, Kentucky, Maine, Massachusetts, Missouri, Nebraska, New Jersey, New Mexico, North Dakota, Ohio, Oregon, Pennsylvania, Puerto Rico, Tennessee and Vermont should consult the prospectus for details regarding the more stringent suitability standards that apply to them based on their states of residence. </a:t>
            </a:r>
            <a:endParaRPr lang="en-US" sz="2400" dirty="0">
              <a:solidFill>
                <a:schemeClr val="bg1">
                  <a:lumMod val="50000"/>
                </a:schemeClr>
              </a:solidFill>
              <a:latin typeface="Microsoft Sans Serif" panose="020B0604020202020204" pitchFamily="34" charset="0"/>
              <a:ea typeface="Microsoft Sans Serif" charset="0"/>
              <a:cs typeface="Microsoft Sans Serif" panose="020B0604020202020204" pitchFamily="34" charset="0"/>
            </a:endParaRPr>
          </a:p>
          <a:p>
            <a:pPr marL="171450" indent="-171450">
              <a:buFont typeface="Arial" panose="020B0604020202020204" pitchFamily="34" charset="0"/>
              <a:buChar char="•"/>
            </a:pPr>
            <a:endPar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US" sz="80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750" dirty="0">
                <a:solidFill>
                  <a:prstClr val="black"/>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1549159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02922C-9B2D-BF4E-AAC6-381EF569E5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6789" y="1252151"/>
            <a:ext cx="2746779" cy="2757287"/>
          </a:xfrm>
          <a:prstGeom prst="rect">
            <a:avLst/>
          </a:prstGeom>
        </p:spPr>
      </p:pic>
      <p:pic>
        <p:nvPicPr>
          <p:cNvPr id="8" name="Picture 7">
            <a:extLst>
              <a:ext uri="{FF2B5EF4-FFF2-40B4-BE49-F238E27FC236}">
                <a16:creationId xmlns:a16="http://schemas.microsoft.com/office/drawing/2014/main" id="{4BB1B07A-3144-B343-BA7B-D2FDF68980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6401"/>
          <a:stretch/>
        </p:blipFill>
        <p:spPr>
          <a:xfrm>
            <a:off x="9108206" y="1240276"/>
            <a:ext cx="3083793" cy="2946400"/>
          </a:xfrm>
          <a:prstGeom prst="rect">
            <a:avLst/>
          </a:prstGeom>
        </p:spPr>
      </p:pic>
      <p:pic>
        <p:nvPicPr>
          <p:cNvPr id="25" name="Picture 24">
            <a:extLst>
              <a:ext uri="{FF2B5EF4-FFF2-40B4-BE49-F238E27FC236}">
                <a16:creationId xmlns:a16="http://schemas.microsoft.com/office/drawing/2014/main" id="{8256F95F-8CA7-3345-9E48-CB1C443CC4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6300363" y="1252151"/>
            <a:ext cx="2814452" cy="2749834"/>
          </a:xfrm>
          <a:prstGeom prst="rect">
            <a:avLst/>
          </a:prstGeom>
        </p:spPr>
      </p:pic>
      <p:sp>
        <p:nvSpPr>
          <p:cNvPr id="2" name="Title 1"/>
          <p:cNvSpPr>
            <a:spLocks noGrp="1"/>
          </p:cNvSpPr>
          <p:nvPr>
            <p:ph type="title"/>
          </p:nvPr>
        </p:nvSpPr>
        <p:spPr/>
        <p:txBody>
          <a:bodyPr>
            <a:normAutofit fontScale="90000"/>
          </a:bodyPr>
          <a:lstStyle/>
          <a:p>
            <a:r>
              <a:rPr lang="en-US" dirty="0"/>
              <a:t>Acquisitions</a:t>
            </a:r>
          </a:p>
        </p:txBody>
      </p:sp>
      <p:sp>
        <p:nvSpPr>
          <p:cNvPr id="10" name="Rectangle 9"/>
          <p:cNvSpPr/>
          <p:nvPr/>
        </p:nvSpPr>
        <p:spPr>
          <a:xfrm>
            <a:off x="0" y="1252151"/>
            <a:ext cx="3530608" cy="885408"/>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288756" y="1478226"/>
            <a:ext cx="3937643" cy="461665"/>
          </a:xfrm>
          <a:prstGeom prst="rect">
            <a:avLst/>
          </a:prstGeom>
        </p:spPr>
        <p:txBody>
          <a:bodyPr wrap="square">
            <a:spAutoFit/>
          </a:bodyPr>
          <a:lstStyle/>
          <a:p>
            <a:r>
              <a:rPr lang="en-US" sz="2400" dirty="0">
                <a:solidFill>
                  <a:prstClr val="white"/>
                </a:solidFill>
                <a:latin typeface="Microsoft Sans Serif" charset="0"/>
                <a:ea typeface="Microsoft Sans Serif" charset="0"/>
                <a:cs typeface="Microsoft Sans Serif" charset="0"/>
              </a:rPr>
              <a:t>Metro Mini Portfolio</a:t>
            </a:r>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20</a:t>
            </a:fld>
            <a:endParaRPr lang="en-US" dirty="0">
              <a:solidFill>
                <a:prstClr val="white"/>
              </a:solidFill>
            </a:endParaRPr>
          </a:p>
        </p:txBody>
      </p:sp>
      <p:sp>
        <p:nvSpPr>
          <p:cNvPr id="9" name="Content Placeholder 2"/>
          <p:cNvSpPr txBox="1">
            <a:spLocks/>
          </p:cNvSpPr>
          <p:nvPr/>
        </p:nvSpPr>
        <p:spPr>
          <a:xfrm>
            <a:off x="243177" y="2197387"/>
            <a:ext cx="3723750" cy="163481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Clr>
                <a:srgbClr val="FFC000"/>
              </a:buClr>
            </a:pPr>
            <a:r>
              <a:rPr lang="en-US" sz="1800" dirty="0">
                <a:solidFill>
                  <a:prstClr val="white">
                    <a:lumMod val="50000"/>
                  </a:prstClr>
                </a:solidFill>
                <a:latin typeface="Microsoft Sans Serif" charset="0"/>
                <a:ea typeface="Microsoft Sans Serif" charset="0"/>
                <a:cs typeface="Microsoft Sans Serif" charset="0"/>
              </a:rPr>
              <a:t>7 Properties</a:t>
            </a:r>
          </a:p>
          <a:p>
            <a:pPr marL="233363" indent="-233363">
              <a:buClr>
                <a:srgbClr val="FFC000"/>
              </a:buClr>
            </a:pPr>
            <a:r>
              <a:rPr lang="en-US" sz="1800" dirty="0">
                <a:solidFill>
                  <a:prstClr val="white">
                    <a:lumMod val="50000"/>
                  </a:prstClr>
                </a:solidFill>
                <a:latin typeface="Microsoft Sans Serif" charset="0"/>
                <a:ea typeface="Microsoft Sans Serif" charset="0"/>
                <a:cs typeface="Microsoft Sans Serif" charset="0"/>
              </a:rPr>
              <a:t>4,130 Units</a:t>
            </a:r>
          </a:p>
          <a:p>
            <a:pPr marL="233363" indent="-233363">
              <a:buClr>
                <a:srgbClr val="FFC000"/>
              </a:buClr>
            </a:pPr>
            <a:r>
              <a:rPr lang="en-US" sz="1800" dirty="0">
                <a:solidFill>
                  <a:prstClr val="white">
                    <a:lumMod val="50000"/>
                  </a:prstClr>
                </a:solidFill>
                <a:latin typeface="Microsoft Sans Serif" charset="0"/>
                <a:ea typeface="Microsoft Sans Serif" charset="0"/>
                <a:cs typeface="Microsoft Sans Serif" charset="0"/>
              </a:rPr>
              <a:t>545,900 NRSF</a:t>
            </a:r>
          </a:p>
          <a:p>
            <a:pPr marL="233363" indent="-233363">
              <a:buClr>
                <a:srgbClr val="FFC000"/>
              </a:buClr>
            </a:pPr>
            <a:r>
              <a:rPr lang="en-US" sz="1800" dirty="0">
                <a:solidFill>
                  <a:prstClr val="white">
                    <a:lumMod val="50000"/>
                  </a:prstClr>
                </a:solidFill>
                <a:latin typeface="Microsoft Sans Serif" charset="0"/>
                <a:ea typeface="Microsoft Sans Serif" charset="0"/>
                <a:cs typeface="Microsoft Sans Serif" charset="0"/>
              </a:rPr>
              <a:t>Approx. 88% Occupancy*</a:t>
            </a:r>
          </a:p>
          <a:p>
            <a:pPr marL="233363" indent="-233363">
              <a:buClr>
                <a:srgbClr val="FFC000"/>
              </a:buClr>
            </a:pPr>
            <a:r>
              <a:rPr lang="en-US" sz="1800" dirty="0">
                <a:solidFill>
                  <a:prstClr val="white">
                    <a:lumMod val="50000"/>
                  </a:prstClr>
                </a:solidFill>
                <a:latin typeface="Microsoft Sans Serif" charset="0"/>
                <a:ea typeface="Microsoft Sans Serif" charset="0"/>
                <a:cs typeface="Microsoft Sans Serif" charset="0"/>
              </a:rPr>
              <a:t>Purchase Price: $58.5M</a:t>
            </a:r>
          </a:p>
        </p:txBody>
      </p:sp>
      <p:pic>
        <p:nvPicPr>
          <p:cNvPr id="28" name="Picture 27">
            <a:extLst>
              <a:ext uri="{FF2B5EF4-FFF2-40B4-BE49-F238E27FC236}">
                <a16:creationId xmlns:a16="http://schemas.microsoft.com/office/drawing/2014/main" id="{BEE80D94-AF77-A646-A32B-F348F198261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20094" y="4009439"/>
            <a:ext cx="2869657" cy="2492211"/>
          </a:xfrm>
          <a:prstGeom prst="rect">
            <a:avLst/>
          </a:prstGeom>
        </p:spPr>
      </p:pic>
      <p:pic>
        <p:nvPicPr>
          <p:cNvPr id="12" name="Picture 11">
            <a:extLst>
              <a:ext uri="{FF2B5EF4-FFF2-40B4-BE49-F238E27FC236}">
                <a16:creationId xmlns:a16="http://schemas.microsoft.com/office/drawing/2014/main" id="{A35FA0FC-B302-084B-AC66-7AC1545A52F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4009441"/>
            <a:ext cx="3536787" cy="2486362"/>
          </a:xfrm>
          <a:prstGeom prst="rect">
            <a:avLst/>
          </a:prstGeom>
        </p:spPr>
      </p:pic>
      <p:pic>
        <p:nvPicPr>
          <p:cNvPr id="14" name="Picture 13">
            <a:extLst>
              <a:ext uri="{FF2B5EF4-FFF2-40B4-BE49-F238E27FC236}">
                <a16:creationId xmlns:a16="http://schemas.microsoft.com/office/drawing/2014/main" id="{C4EBCED1-7B57-D749-B521-5068EE4C6C4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113151" y="4009441"/>
            <a:ext cx="3078847" cy="2486362"/>
          </a:xfrm>
          <a:prstGeom prst="rect">
            <a:avLst/>
          </a:prstGeom>
        </p:spPr>
      </p:pic>
      <p:pic>
        <p:nvPicPr>
          <p:cNvPr id="16" name="Picture 15">
            <a:extLst>
              <a:ext uri="{FF2B5EF4-FFF2-40B4-BE49-F238E27FC236}">
                <a16:creationId xmlns:a16="http://schemas.microsoft.com/office/drawing/2014/main" id="{BE116CC7-74C6-CA43-8A0B-A87828976CD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283569" y="4009441"/>
            <a:ext cx="2814452" cy="2486362"/>
          </a:xfrm>
          <a:prstGeom prst="rect">
            <a:avLst/>
          </a:prstGeom>
        </p:spPr>
      </p:pic>
      <p:cxnSp>
        <p:nvCxnSpPr>
          <p:cNvPr id="18" name="Straight Connector 17">
            <a:extLst>
              <a:ext uri="{FF2B5EF4-FFF2-40B4-BE49-F238E27FC236}">
                <a16:creationId xmlns:a16="http://schemas.microsoft.com/office/drawing/2014/main" id="{FEC0E33A-690B-5A42-AD52-27DAB4AF2CF1}"/>
              </a:ext>
            </a:extLst>
          </p:cNvPr>
          <p:cNvCxnSpPr>
            <a:cxnSpLocks/>
          </p:cNvCxnSpPr>
          <p:nvPr/>
        </p:nvCxnSpPr>
        <p:spPr>
          <a:xfrm>
            <a:off x="3536789" y="1252151"/>
            <a:ext cx="0" cy="524365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FDBE52-8C9F-4842-847C-11F6F15C5492}"/>
              </a:ext>
            </a:extLst>
          </p:cNvPr>
          <p:cNvCxnSpPr>
            <a:cxnSpLocks/>
          </p:cNvCxnSpPr>
          <p:nvPr/>
        </p:nvCxnSpPr>
        <p:spPr>
          <a:xfrm>
            <a:off x="9113151" y="1252151"/>
            <a:ext cx="0" cy="525110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1CAA19-E40F-CC4A-B9BA-A376173ADC5F}"/>
              </a:ext>
            </a:extLst>
          </p:cNvPr>
          <p:cNvCxnSpPr>
            <a:cxnSpLocks/>
          </p:cNvCxnSpPr>
          <p:nvPr/>
        </p:nvCxnSpPr>
        <p:spPr>
          <a:xfrm>
            <a:off x="6283569" y="1252151"/>
            <a:ext cx="0" cy="525110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3255CD2-F325-314C-90B9-25FB6B8032B2}"/>
              </a:ext>
            </a:extLst>
          </p:cNvPr>
          <p:cNvCxnSpPr>
            <a:cxnSpLocks/>
          </p:cNvCxnSpPr>
          <p:nvPr/>
        </p:nvCxnSpPr>
        <p:spPr>
          <a:xfrm>
            <a:off x="0" y="4009441"/>
            <a:ext cx="1219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7601" y="3793997"/>
            <a:ext cx="5553817" cy="215444"/>
          </a:xfrm>
          <a:prstGeom prst="rect">
            <a:avLst/>
          </a:prstGeom>
        </p:spPr>
        <p:txBody>
          <a:bodyPr wrap="square">
            <a:spAutoFit/>
          </a:bodyPr>
          <a:lstStyle/>
          <a:p>
            <a:r>
              <a:rPr lang="en-US" sz="800" dirty="0">
                <a:solidFill>
                  <a:prstClr val="white">
                    <a:lumMod val="50000"/>
                  </a:prstClr>
                </a:solidFill>
                <a:latin typeface="Microsoft Sans Serif" charset="0"/>
                <a:ea typeface="Microsoft Sans Serif" charset="0"/>
                <a:cs typeface="Microsoft Sans Serif" charset="0"/>
              </a:rPr>
              <a:t>*Occupancy number as of 11/30/2019</a:t>
            </a:r>
          </a:p>
        </p:txBody>
      </p:sp>
      <p:cxnSp>
        <p:nvCxnSpPr>
          <p:cNvPr id="27" name="Straight Connector 26">
            <a:extLst>
              <a:ext uri="{FF2B5EF4-FFF2-40B4-BE49-F238E27FC236}">
                <a16:creationId xmlns:a16="http://schemas.microsoft.com/office/drawing/2014/main" id="{11A9BCAA-A867-BF4B-B4ED-535E228F229B}"/>
              </a:ext>
            </a:extLst>
          </p:cNvPr>
          <p:cNvCxnSpPr>
            <a:cxnSpLocks/>
          </p:cNvCxnSpPr>
          <p:nvPr/>
        </p:nvCxnSpPr>
        <p:spPr>
          <a:xfrm>
            <a:off x="0" y="6498853"/>
            <a:ext cx="1219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55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Acquisition</a:t>
            </a:r>
          </a:p>
        </p:txBody>
      </p:sp>
      <p:sp>
        <p:nvSpPr>
          <p:cNvPr id="10" name="Rectangle 9"/>
          <p:cNvSpPr/>
          <p:nvPr/>
        </p:nvSpPr>
        <p:spPr>
          <a:xfrm>
            <a:off x="0" y="1252150"/>
            <a:ext cx="4328160" cy="1417805"/>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8756" y="1478226"/>
            <a:ext cx="3937643" cy="830997"/>
          </a:xfrm>
          <a:prstGeom prst="rect">
            <a:avLst/>
          </a:prstGeom>
        </p:spPr>
        <p:txBody>
          <a:bodyPr wrap="square">
            <a:spAutoFit/>
          </a:bodyPr>
          <a:lstStyle/>
          <a:p>
            <a:r>
              <a:rPr lang="en-US" sz="2400" dirty="0">
                <a:solidFill>
                  <a:schemeClr val="bg1"/>
                </a:solidFill>
                <a:latin typeface="Microsoft Sans Serif" charset="0"/>
                <a:ea typeface="Microsoft Sans Serif" charset="0"/>
                <a:cs typeface="Microsoft Sans Serif" charset="0"/>
              </a:rPr>
              <a:t>99 Evergreen Avenue</a:t>
            </a:r>
            <a:br>
              <a:rPr lang="en-US" sz="2400" dirty="0">
                <a:solidFill>
                  <a:schemeClr val="bg1"/>
                </a:solidFill>
                <a:latin typeface="Microsoft Sans Serif" charset="0"/>
                <a:ea typeface="Microsoft Sans Serif" charset="0"/>
                <a:cs typeface="Microsoft Sans Serif" charset="0"/>
              </a:rPr>
            </a:br>
            <a:r>
              <a:rPr lang="en-US" sz="2400" dirty="0">
                <a:solidFill>
                  <a:schemeClr val="bg1"/>
                </a:solidFill>
                <a:latin typeface="Microsoft Sans Serif" charset="0"/>
                <a:ea typeface="Microsoft Sans Serif" charset="0"/>
                <a:cs typeface="Microsoft Sans Serif" charset="0"/>
              </a:rPr>
              <a:t>Newark, New Jersey</a:t>
            </a:r>
          </a:p>
        </p:txBody>
      </p:sp>
      <p:sp>
        <p:nvSpPr>
          <p:cNvPr id="3" name="Slide Number Placeholder 2"/>
          <p:cNvSpPr>
            <a:spLocks noGrp="1"/>
          </p:cNvSpPr>
          <p:nvPr>
            <p:ph type="sldNum" sz="quarter" idx="4"/>
          </p:nvPr>
        </p:nvSpPr>
        <p:spPr/>
        <p:txBody>
          <a:bodyPr/>
          <a:lstStyle/>
          <a:p>
            <a:fld id="{BB95469A-688F-E64F-82FB-9E52813A66CC}" type="slidenum">
              <a:rPr lang="en-US" smtClean="0"/>
              <a:pPr/>
              <a:t>21</a:t>
            </a:fld>
            <a:endParaRPr lang="en-US" dirty="0"/>
          </a:p>
        </p:txBody>
      </p:sp>
      <p:sp>
        <p:nvSpPr>
          <p:cNvPr id="9" name="Content Placeholder 2"/>
          <p:cNvSpPr txBox="1">
            <a:spLocks/>
          </p:cNvSpPr>
          <p:nvPr/>
        </p:nvSpPr>
        <p:spPr>
          <a:xfrm>
            <a:off x="385913" y="2896031"/>
            <a:ext cx="3556334" cy="16348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1,900 Units</a:t>
            </a:r>
          </a:p>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158,000 NRSF</a:t>
            </a:r>
          </a:p>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Approx. 87% Occupancy*</a:t>
            </a:r>
          </a:p>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Purchase Price: $30,000,000</a:t>
            </a:r>
          </a:p>
        </p:txBody>
      </p:sp>
      <p:pic>
        <p:nvPicPr>
          <p:cNvPr id="13" name="Picture 12">
            <a:extLst>
              <a:ext uri="{FF2B5EF4-FFF2-40B4-BE49-F238E27FC236}">
                <a16:creationId xmlns:a16="http://schemas.microsoft.com/office/drawing/2014/main" id="{2DAC42DB-0E2C-F14C-9371-FAFB761374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8160" y="1252150"/>
            <a:ext cx="7863840" cy="5242559"/>
          </a:xfrm>
          <a:prstGeom prst="rect">
            <a:avLst/>
          </a:prstGeom>
        </p:spPr>
      </p:pic>
      <p:sp>
        <p:nvSpPr>
          <p:cNvPr id="11" name="Rectangle 10">
            <a:extLst>
              <a:ext uri="{FF2B5EF4-FFF2-40B4-BE49-F238E27FC236}">
                <a16:creationId xmlns:a16="http://schemas.microsoft.com/office/drawing/2014/main" id="{306F7673-7158-4D4F-91F7-1DF53C76AB42}"/>
              </a:ext>
            </a:extLst>
          </p:cNvPr>
          <p:cNvSpPr/>
          <p:nvPr/>
        </p:nvSpPr>
        <p:spPr>
          <a:xfrm>
            <a:off x="481222" y="6182620"/>
            <a:ext cx="5553817" cy="215444"/>
          </a:xfrm>
          <a:prstGeom prst="rect">
            <a:avLst/>
          </a:prstGeom>
        </p:spPr>
        <p:txBody>
          <a:bodyPr wrap="square">
            <a:spAutoFit/>
          </a:bodyPr>
          <a:lstStyle/>
          <a:p>
            <a:r>
              <a:rPr lang="en-US" sz="800" dirty="0">
                <a:solidFill>
                  <a:schemeClr val="bg1">
                    <a:lumMod val="50000"/>
                  </a:schemeClr>
                </a:solidFill>
                <a:latin typeface="Microsoft Sans Serif" charset="0"/>
                <a:ea typeface="Microsoft Sans Serif" charset="0"/>
                <a:cs typeface="Microsoft Sans Serif" charset="0"/>
              </a:rPr>
              <a:t>*Occupancy number as of 6/30/2019</a:t>
            </a:r>
          </a:p>
        </p:txBody>
      </p:sp>
    </p:spTree>
    <p:extLst>
      <p:ext uri="{BB962C8B-B14F-4D97-AF65-F5344CB8AC3E}">
        <p14:creationId xmlns:p14="http://schemas.microsoft.com/office/powerpoint/2010/main" val="1179590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Acquisition</a:t>
            </a:r>
          </a:p>
        </p:txBody>
      </p:sp>
      <p:sp>
        <p:nvSpPr>
          <p:cNvPr id="10" name="Rectangle 9"/>
          <p:cNvSpPr/>
          <p:nvPr/>
        </p:nvSpPr>
        <p:spPr>
          <a:xfrm>
            <a:off x="0" y="1252150"/>
            <a:ext cx="5058136" cy="1417805"/>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8756" y="1478226"/>
            <a:ext cx="4663388" cy="830997"/>
          </a:xfrm>
          <a:prstGeom prst="rect">
            <a:avLst/>
          </a:prstGeom>
        </p:spPr>
        <p:txBody>
          <a:bodyPr wrap="square">
            <a:spAutoFit/>
          </a:bodyPr>
          <a:lstStyle/>
          <a:p>
            <a:r>
              <a:rPr lang="en-US" sz="2400" dirty="0">
                <a:solidFill>
                  <a:schemeClr val="bg1"/>
                </a:solidFill>
                <a:latin typeface="Microsoft Sans Serif" charset="0"/>
                <a:ea typeface="Microsoft Sans Serif" charset="0"/>
                <a:cs typeface="Microsoft Sans Serif" charset="0"/>
              </a:rPr>
              <a:t>23316 Redmond-Fall City Rd NE</a:t>
            </a:r>
            <a:br>
              <a:rPr lang="en-US" sz="2400" dirty="0">
                <a:solidFill>
                  <a:schemeClr val="bg1"/>
                </a:solidFill>
                <a:latin typeface="Microsoft Sans Serif" charset="0"/>
                <a:ea typeface="Microsoft Sans Serif" charset="0"/>
                <a:cs typeface="Microsoft Sans Serif" charset="0"/>
              </a:rPr>
            </a:br>
            <a:r>
              <a:rPr lang="en-US" sz="2400" dirty="0">
                <a:solidFill>
                  <a:schemeClr val="bg1"/>
                </a:solidFill>
                <a:latin typeface="Microsoft Sans Serif" charset="0"/>
                <a:ea typeface="Microsoft Sans Serif" charset="0"/>
                <a:cs typeface="Microsoft Sans Serif" charset="0"/>
              </a:rPr>
              <a:t>Redmond, Washington</a:t>
            </a:r>
          </a:p>
        </p:txBody>
      </p:sp>
      <p:sp>
        <p:nvSpPr>
          <p:cNvPr id="3" name="Slide Number Placeholder 2"/>
          <p:cNvSpPr>
            <a:spLocks noGrp="1"/>
          </p:cNvSpPr>
          <p:nvPr>
            <p:ph type="sldNum" sz="quarter" idx="4"/>
          </p:nvPr>
        </p:nvSpPr>
        <p:spPr/>
        <p:txBody>
          <a:bodyPr/>
          <a:lstStyle/>
          <a:p>
            <a:fld id="{BB95469A-688F-E64F-82FB-9E52813A66CC}" type="slidenum">
              <a:rPr lang="en-US" smtClean="0"/>
              <a:pPr/>
              <a:t>22</a:t>
            </a:fld>
            <a:endParaRPr lang="en-US" dirty="0"/>
          </a:p>
        </p:txBody>
      </p:sp>
      <p:sp>
        <p:nvSpPr>
          <p:cNvPr id="9" name="Content Placeholder 2"/>
          <p:cNvSpPr txBox="1">
            <a:spLocks/>
          </p:cNvSpPr>
          <p:nvPr/>
        </p:nvSpPr>
        <p:spPr>
          <a:xfrm>
            <a:off x="385913" y="2896031"/>
            <a:ext cx="3556334" cy="16348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350 Units</a:t>
            </a:r>
          </a:p>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48,000 NRSF</a:t>
            </a:r>
          </a:p>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Approx. 85% Occupancy*</a:t>
            </a:r>
          </a:p>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Purchase Price: $11,500,000</a:t>
            </a:r>
          </a:p>
        </p:txBody>
      </p:sp>
      <p:sp>
        <p:nvSpPr>
          <p:cNvPr id="11" name="Rectangle 10">
            <a:extLst>
              <a:ext uri="{FF2B5EF4-FFF2-40B4-BE49-F238E27FC236}">
                <a16:creationId xmlns:a16="http://schemas.microsoft.com/office/drawing/2014/main" id="{306F7673-7158-4D4F-91F7-1DF53C76AB42}"/>
              </a:ext>
            </a:extLst>
          </p:cNvPr>
          <p:cNvSpPr/>
          <p:nvPr/>
        </p:nvSpPr>
        <p:spPr>
          <a:xfrm>
            <a:off x="481222" y="6182620"/>
            <a:ext cx="5553817" cy="215444"/>
          </a:xfrm>
          <a:prstGeom prst="rect">
            <a:avLst/>
          </a:prstGeom>
        </p:spPr>
        <p:txBody>
          <a:bodyPr wrap="square">
            <a:spAutoFit/>
          </a:bodyPr>
          <a:lstStyle/>
          <a:p>
            <a:r>
              <a:rPr lang="en-US" sz="800" dirty="0">
                <a:solidFill>
                  <a:schemeClr val="bg1">
                    <a:lumMod val="50000"/>
                  </a:schemeClr>
                </a:solidFill>
                <a:latin typeface="Microsoft Sans Serif" charset="0"/>
                <a:ea typeface="Microsoft Sans Serif" charset="0"/>
                <a:cs typeface="Microsoft Sans Serif" charset="0"/>
              </a:rPr>
              <a:t>*Occupancy number as of 11/30/2019</a:t>
            </a:r>
          </a:p>
        </p:txBody>
      </p:sp>
      <p:pic>
        <p:nvPicPr>
          <p:cNvPr id="5" name="Picture 4">
            <a:extLst>
              <a:ext uri="{FF2B5EF4-FFF2-40B4-BE49-F238E27FC236}">
                <a16:creationId xmlns:a16="http://schemas.microsoft.com/office/drawing/2014/main" id="{1D75EA46-B035-D14B-839C-827C622B54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8136" y="1252150"/>
            <a:ext cx="7133863" cy="5242559"/>
          </a:xfrm>
          <a:prstGeom prst="rect">
            <a:avLst/>
          </a:prstGeom>
        </p:spPr>
      </p:pic>
    </p:spTree>
    <p:extLst>
      <p:ext uri="{BB962C8B-B14F-4D97-AF65-F5344CB8AC3E}">
        <p14:creationId xmlns:p14="http://schemas.microsoft.com/office/powerpoint/2010/main" val="3095868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Acquisitions</a:t>
            </a:r>
          </a:p>
        </p:txBody>
      </p:sp>
      <p:sp>
        <p:nvSpPr>
          <p:cNvPr id="10" name="Rectangle 9"/>
          <p:cNvSpPr/>
          <p:nvPr/>
        </p:nvSpPr>
        <p:spPr>
          <a:xfrm>
            <a:off x="0" y="1252150"/>
            <a:ext cx="4370795" cy="895149"/>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288756" y="1478226"/>
            <a:ext cx="4663388" cy="461665"/>
          </a:xfrm>
          <a:prstGeom prst="rect">
            <a:avLst/>
          </a:prstGeom>
        </p:spPr>
        <p:txBody>
          <a:bodyPr wrap="square">
            <a:spAutoFit/>
          </a:bodyPr>
          <a:lstStyle/>
          <a:p>
            <a:r>
              <a:rPr lang="en-US" sz="2400" dirty="0">
                <a:solidFill>
                  <a:prstClr val="white"/>
                </a:solidFill>
                <a:latin typeface="Microsoft Sans Serif" charset="0"/>
                <a:ea typeface="Microsoft Sans Serif" charset="0"/>
                <a:cs typeface="Microsoft Sans Serif" charset="0"/>
              </a:rPr>
              <a:t>Taylor </a:t>
            </a:r>
            <a:r>
              <a:rPr lang="en-US" sz="2400" dirty="0" err="1">
                <a:solidFill>
                  <a:prstClr val="white"/>
                </a:solidFill>
                <a:latin typeface="Microsoft Sans Serif" charset="0"/>
                <a:ea typeface="Microsoft Sans Serif" charset="0"/>
                <a:cs typeface="Microsoft Sans Serif" charset="0"/>
              </a:rPr>
              <a:t>Theus</a:t>
            </a:r>
            <a:r>
              <a:rPr lang="en-US" sz="2400" dirty="0">
                <a:solidFill>
                  <a:prstClr val="white"/>
                </a:solidFill>
                <a:latin typeface="Microsoft Sans Serif" charset="0"/>
                <a:ea typeface="Microsoft Sans Serif" charset="0"/>
                <a:cs typeface="Microsoft Sans Serif" charset="0"/>
              </a:rPr>
              <a:t> Portfolio</a:t>
            </a:r>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23</a:t>
            </a:fld>
            <a:endParaRPr lang="en-US" dirty="0">
              <a:solidFill>
                <a:prstClr val="white"/>
              </a:solidFill>
            </a:endParaRPr>
          </a:p>
        </p:txBody>
      </p:sp>
      <p:sp>
        <p:nvSpPr>
          <p:cNvPr id="9" name="Content Placeholder 2"/>
          <p:cNvSpPr txBox="1">
            <a:spLocks/>
          </p:cNvSpPr>
          <p:nvPr/>
        </p:nvSpPr>
        <p:spPr>
          <a:xfrm>
            <a:off x="385913" y="2238611"/>
            <a:ext cx="3556334" cy="16348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Clr>
                <a:srgbClr val="FFC000"/>
              </a:buClr>
            </a:pPr>
            <a:r>
              <a:rPr lang="en-US" sz="1800" dirty="0">
                <a:solidFill>
                  <a:prstClr val="white">
                    <a:lumMod val="50000"/>
                  </a:prstClr>
                </a:solidFill>
                <a:latin typeface="Microsoft Sans Serif" charset="0"/>
                <a:ea typeface="Microsoft Sans Serif" charset="0"/>
                <a:cs typeface="Microsoft Sans Serif" charset="0"/>
              </a:rPr>
              <a:t>3,510 Units</a:t>
            </a:r>
          </a:p>
          <a:p>
            <a:pPr marL="233363" indent="-233363">
              <a:buClr>
                <a:srgbClr val="FFC000"/>
              </a:buClr>
            </a:pPr>
            <a:r>
              <a:rPr lang="en-US" sz="1800" dirty="0">
                <a:solidFill>
                  <a:prstClr val="white">
                    <a:lumMod val="50000"/>
                  </a:prstClr>
                </a:solidFill>
                <a:latin typeface="Microsoft Sans Serif" charset="0"/>
                <a:ea typeface="Microsoft Sans Serif" charset="0"/>
                <a:cs typeface="Microsoft Sans Serif" charset="0"/>
              </a:rPr>
              <a:t>325,700 NRSF</a:t>
            </a:r>
          </a:p>
          <a:p>
            <a:pPr marL="233363" indent="-233363">
              <a:buClr>
                <a:srgbClr val="FFC000"/>
              </a:buClr>
            </a:pPr>
            <a:r>
              <a:rPr lang="en-US" sz="1800" dirty="0">
                <a:solidFill>
                  <a:prstClr val="white">
                    <a:lumMod val="50000"/>
                  </a:prstClr>
                </a:solidFill>
                <a:latin typeface="Microsoft Sans Serif" charset="0"/>
                <a:ea typeface="Microsoft Sans Serif" charset="0"/>
                <a:cs typeface="Microsoft Sans Serif" charset="0"/>
              </a:rPr>
              <a:t>Approx. 61% Occupancy*</a:t>
            </a:r>
          </a:p>
          <a:p>
            <a:pPr marL="233363" indent="-233363">
              <a:buClr>
                <a:srgbClr val="FFC000"/>
              </a:buClr>
            </a:pPr>
            <a:r>
              <a:rPr lang="en-US" sz="1800" dirty="0">
                <a:solidFill>
                  <a:prstClr val="white">
                    <a:lumMod val="50000"/>
                  </a:prstClr>
                </a:solidFill>
                <a:latin typeface="Microsoft Sans Serif" charset="0"/>
                <a:ea typeface="Microsoft Sans Serif" charset="0"/>
                <a:cs typeface="Microsoft Sans Serif" charset="0"/>
              </a:rPr>
              <a:t>Purchase Price: $64.5M</a:t>
            </a:r>
          </a:p>
        </p:txBody>
      </p:sp>
      <p:pic>
        <p:nvPicPr>
          <p:cNvPr id="5" name="Picture 4">
            <a:extLst>
              <a:ext uri="{FF2B5EF4-FFF2-40B4-BE49-F238E27FC236}">
                <a16:creationId xmlns:a16="http://schemas.microsoft.com/office/drawing/2014/main" id="{1D75EA46-B035-D14B-839C-827C622B54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0795" y="1252150"/>
            <a:ext cx="3917026" cy="2612160"/>
          </a:xfrm>
          <a:prstGeom prst="rect">
            <a:avLst/>
          </a:prstGeom>
        </p:spPr>
      </p:pic>
      <p:pic>
        <p:nvPicPr>
          <p:cNvPr id="12" name="Picture 11">
            <a:extLst>
              <a:ext uri="{FF2B5EF4-FFF2-40B4-BE49-F238E27FC236}">
                <a16:creationId xmlns:a16="http://schemas.microsoft.com/office/drawing/2014/main" id="{A6419904-146A-9F43-8AD6-CD9746268D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3042" y="1253433"/>
            <a:ext cx="3917026" cy="2609593"/>
          </a:xfrm>
          <a:prstGeom prst="rect">
            <a:avLst/>
          </a:prstGeom>
        </p:spPr>
      </p:pic>
      <p:pic>
        <p:nvPicPr>
          <p:cNvPr id="13" name="Picture 12">
            <a:extLst>
              <a:ext uri="{FF2B5EF4-FFF2-40B4-BE49-F238E27FC236}">
                <a16:creationId xmlns:a16="http://schemas.microsoft.com/office/drawing/2014/main" id="{3EBDC2C5-5F55-6449-8FC3-135E98AB8C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70795" y="3883617"/>
            <a:ext cx="3917026" cy="2609593"/>
          </a:xfrm>
          <a:prstGeom prst="rect">
            <a:avLst/>
          </a:prstGeom>
        </p:spPr>
      </p:pic>
      <p:pic>
        <p:nvPicPr>
          <p:cNvPr id="14" name="Picture 13">
            <a:extLst>
              <a:ext uri="{FF2B5EF4-FFF2-40B4-BE49-F238E27FC236}">
                <a16:creationId xmlns:a16="http://schemas.microsoft.com/office/drawing/2014/main" id="{6B18731C-EE5C-7641-A384-2AE37533DF3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13042" y="3883211"/>
            <a:ext cx="3917026" cy="2610405"/>
          </a:xfrm>
          <a:prstGeom prst="rect">
            <a:avLst/>
          </a:prstGeom>
        </p:spPr>
      </p:pic>
      <p:sp>
        <p:nvSpPr>
          <p:cNvPr id="15" name="Rectangle 14">
            <a:extLst>
              <a:ext uri="{FF2B5EF4-FFF2-40B4-BE49-F238E27FC236}">
                <a16:creationId xmlns:a16="http://schemas.microsoft.com/office/drawing/2014/main" id="{796E554D-4374-9C4A-A6D2-4A470703E536}"/>
              </a:ext>
            </a:extLst>
          </p:cNvPr>
          <p:cNvSpPr/>
          <p:nvPr/>
        </p:nvSpPr>
        <p:spPr>
          <a:xfrm>
            <a:off x="4370795" y="3555249"/>
            <a:ext cx="3917026" cy="307777"/>
          </a:xfrm>
          <a:prstGeom prst="rect">
            <a:avLst/>
          </a:prstGeom>
        </p:spPr>
        <p:txBody>
          <a:bodyPr wrap="square">
            <a:spAutoFit/>
          </a:bodyPr>
          <a:lstStyle/>
          <a:p>
            <a:pPr algn="ctr"/>
            <a:r>
              <a:rPr lang="en-US" sz="1400" dirty="0">
                <a:solidFill>
                  <a:prstClr val="white"/>
                </a:solidFill>
                <a:latin typeface="Microsoft Sans Serif" charset="0"/>
                <a:ea typeface="Microsoft Sans Serif" charset="0"/>
                <a:cs typeface="Microsoft Sans Serif" charset="0"/>
              </a:rPr>
              <a:t>Ocoee, Florida</a:t>
            </a:r>
          </a:p>
        </p:txBody>
      </p:sp>
      <p:sp>
        <p:nvSpPr>
          <p:cNvPr id="16" name="Rectangle 15">
            <a:extLst>
              <a:ext uri="{FF2B5EF4-FFF2-40B4-BE49-F238E27FC236}">
                <a16:creationId xmlns:a16="http://schemas.microsoft.com/office/drawing/2014/main" id="{514E3FB0-10A5-FE41-BCD1-429E54F381F4}"/>
              </a:ext>
            </a:extLst>
          </p:cNvPr>
          <p:cNvSpPr/>
          <p:nvPr/>
        </p:nvSpPr>
        <p:spPr>
          <a:xfrm>
            <a:off x="8313042" y="3555249"/>
            <a:ext cx="3917026" cy="307777"/>
          </a:xfrm>
          <a:prstGeom prst="rect">
            <a:avLst/>
          </a:prstGeom>
        </p:spPr>
        <p:txBody>
          <a:bodyPr wrap="square">
            <a:spAutoFit/>
          </a:bodyPr>
          <a:lstStyle/>
          <a:p>
            <a:pPr algn="ctr"/>
            <a:r>
              <a:rPr lang="en-US" sz="1400" dirty="0">
                <a:solidFill>
                  <a:prstClr val="white"/>
                </a:solidFill>
                <a:latin typeface="Microsoft Sans Serif" charset="0"/>
                <a:ea typeface="Microsoft Sans Serif" charset="0"/>
                <a:cs typeface="Microsoft Sans Serif" charset="0"/>
              </a:rPr>
              <a:t>Charlotte, North Carolina</a:t>
            </a:r>
          </a:p>
        </p:txBody>
      </p:sp>
      <p:sp>
        <p:nvSpPr>
          <p:cNvPr id="18" name="Rectangle 17">
            <a:extLst>
              <a:ext uri="{FF2B5EF4-FFF2-40B4-BE49-F238E27FC236}">
                <a16:creationId xmlns:a16="http://schemas.microsoft.com/office/drawing/2014/main" id="{8B798B53-6BB1-A54D-9D69-07B66BD0AC04}"/>
              </a:ext>
            </a:extLst>
          </p:cNvPr>
          <p:cNvSpPr/>
          <p:nvPr/>
        </p:nvSpPr>
        <p:spPr>
          <a:xfrm>
            <a:off x="4370795" y="6166125"/>
            <a:ext cx="3917026" cy="307777"/>
          </a:xfrm>
          <a:prstGeom prst="rect">
            <a:avLst/>
          </a:prstGeom>
        </p:spPr>
        <p:txBody>
          <a:bodyPr wrap="square">
            <a:spAutoFit/>
          </a:bodyPr>
          <a:lstStyle/>
          <a:p>
            <a:pPr algn="ctr"/>
            <a:r>
              <a:rPr lang="en-US" sz="1400" dirty="0">
                <a:solidFill>
                  <a:prstClr val="white"/>
                </a:solidFill>
                <a:latin typeface="Microsoft Sans Serif" charset="0"/>
                <a:ea typeface="Microsoft Sans Serif" charset="0"/>
                <a:cs typeface="Microsoft Sans Serif" charset="0"/>
              </a:rPr>
              <a:t>Charlotte, North Carolina</a:t>
            </a:r>
          </a:p>
        </p:txBody>
      </p:sp>
      <p:sp>
        <p:nvSpPr>
          <p:cNvPr id="19" name="Rectangle 18">
            <a:extLst>
              <a:ext uri="{FF2B5EF4-FFF2-40B4-BE49-F238E27FC236}">
                <a16:creationId xmlns:a16="http://schemas.microsoft.com/office/drawing/2014/main" id="{4A4BA128-C5B8-9247-92FA-FAB883B49712}"/>
              </a:ext>
            </a:extLst>
          </p:cNvPr>
          <p:cNvSpPr/>
          <p:nvPr/>
        </p:nvSpPr>
        <p:spPr>
          <a:xfrm>
            <a:off x="8313042" y="6166125"/>
            <a:ext cx="3917026" cy="307777"/>
          </a:xfrm>
          <a:prstGeom prst="rect">
            <a:avLst/>
          </a:prstGeom>
        </p:spPr>
        <p:txBody>
          <a:bodyPr wrap="square">
            <a:spAutoFit/>
          </a:bodyPr>
          <a:lstStyle/>
          <a:p>
            <a:pPr algn="ctr"/>
            <a:r>
              <a:rPr lang="en-US" sz="1400" dirty="0">
                <a:solidFill>
                  <a:prstClr val="white"/>
                </a:solidFill>
                <a:latin typeface="Microsoft Sans Serif" charset="0"/>
                <a:ea typeface="Microsoft Sans Serif" charset="0"/>
                <a:cs typeface="Microsoft Sans Serif" charset="0"/>
              </a:rPr>
              <a:t>Charlottesville, Virginia</a:t>
            </a:r>
          </a:p>
        </p:txBody>
      </p:sp>
      <p:sp>
        <p:nvSpPr>
          <p:cNvPr id="17" name="Rectangle 16">
            <a:extLst>
              <a:ext uri="{FF2B5EF4-FFF2-40B4-BE49-F238E27FC236}">
                <a16:creationId xmlns:a16="http://schemas.microsoft.com/office/drawing/2014/main" id="{306F7673-7158-4D4F-91F7-1DF53C76AB42}"/>
              </a:ext>
            </a:extLst>
          </p:cNvPr>
          <p:cNvSpPr/>
          <p:nvPr/>
        </p:nvSpPr>
        <p:spPr>
          <a:xfrm>
            <a:off x="132879" y="6212291"/>
            <a:ext cx="5553817" cy="338554"/>
          </a:xfrm>
          <a:prstGeom prst="rect">
            <a:avLst/>
          </a:prstGeom>
        </p:spPr>
        <p:txBody>
          <a:bodyPr wrap="square">
            <a:spAutoFit/>
          </a:bodyPr>
          <a:lstStyle/>
          <a:p>
            <a:r>
              <a:rPr lang="en-US" sz="800" dirty="0">
                <a:solidFill>
                  <a:prstClr val="white">
                    <a:lumMod val="50000"/>
                  </a:prstClr>
                </a:solidFill>
                <a:latin typeface="Microsoft Sans Serif" charset="0"/>
                <a:ea typeface="Microsoft Sans Serif" charset="0"/>
                <a:cs typeface="Microsoft Sans Serif" charset="0"/>
              </a:rPr>
              <a:t>*Occupancy number as of 11/30/2019</a:t>
            </a:r>
          </a:p>
          <a:p>
            <a:r>
              <a:rPr lang="en-US" sz="800" dirty="0">
                <a:solidFill>
                  <a:prstClr val="white">
                    <a:lumMod val="50000"/>
                  </a:prstClr>
                </a:solidFill>
                <a:latin typeface="Microsoft Sans Serif" charset="0"/>
                <a:ea typeface="Microsoft Sans Serif" charset="0"/>
                <a:cs typeface="Microsoft Sans Serif" charset="0"/>
              </a:rPr>
              <a:t>2 properties currently in lease up</a:t>
            </a:r>
          </a:p>
        </p:txBody>
      </p:sp>
    </p:spTree>
    <p:extLst>
      <p:ext uri="{BB962C8B-B14F-4D97-AF65-F5344CB8AC3E}">
        <p14:creationId xmlns:p14="http://schemas.microsoft.com/office/powerpoint/2010/main" val="1907094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Recent Acquisition</a:t>
            </a:r>
          </a:p>
        </p:txBody>
      </p:sp>
      <p:sp>
        <p:nvSpPr>
          <p:cNvPr id="10" name="Rectangle 9"/>
          <p:cNvSpPr/>
          <p:nvPr/>
        </p:nvSpPr>
        <p:spPr>
          <a:xfrm>
            <a:off x="0" y="1252150"/>
            <a:ext cx="5058136" cy="1417805"/>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8756" y="1478226"/>
            <a:ext cx="4663388" cy="830997"/>
          </a:xfrm>
          <a:prstGeom prst="rect">
            <a:avLst/>
          </a:prstGeom>
        </p:spPr>
        <p:txBody>
          <a:bodyPr wrap="square">
            <a:spAutoFit/>
          </a:bodyPr>
          <a:lstStyle/>
          <a:p>
            <a:r>
              <a:rPr lang="en-US" sz="2400" dirty="0">
                <a:solidFill>
                  <a:schemeClr val="bg1"/>
                </a:solidFill>
                <a:latin typeface="Microsoft Sans Serif" charset="0"/>
                <a:ea typeface="Microsoft Sans Serif" charset="0"/>
                <a:cs typeface="Microsoft Sans Serif" charset="0"/>
              </a:rPr>
              <a:t>13788 W. Greenway Rd</a:t>
            </a:r>
            <a:br>
              <a:rPr lang="en-US" sz="2400" dirty="0">
                <a:solidFill>
                  <a:schemeClr val="bg1"/>
                </a:solidFill>
                <a:latin typeface="Microsoft Sans Serif" charset="0"/>
                <a:ea typeface="Microsoft Sans Serif" charset="0"/>
                <a:cs typeface="Microsoft Sans Serif" charset="0"/>
              </a:rPr>
            </a:br>
            <a:r>
              <a:rPr lang="en-US" sz="2400" dirty="0">
                <a:solidFill>
                  <a:schemeClr val="bg1"/>
                </a:solidFill>
                <a:latin typeface="Microsoft Sans Serif" charset="0"/>
                <a:ea typeface="Microsoft Sans Serif" charset="0"/>
                <a:cs typeface="Microsoft Sans Serif" charset="0"/>
              </a:rPr>
              <a:t>Surprise, Arizona</a:t>
            </a:r>
          </a:p>
        </p:txBody>
      </p:sp>
      <p:sp>
        <p:nvSpPr>
          <p:cNvPr id="3" name="Slide Number Placeholder 2"/>
          <p:cNvSpPr>
            <a:spLocks noGrp="1"/>
          </p:cNvSpPr>
          <p:nvPr>
            <p:ph type="sldNum" sz="quarter" idx="4"/>
          </p:nvPr>
        </p:nvSpPr>
        <p:spPr/>
        <p:txBody>
          <a:bodyPr/>
          <a:lstStyle/>
          <a:p>
            <a:fld id="{BB95469A-688F-E64F-82FB-9E52813A66CC}" type="slidenum">
              <a:rPr lang="en-US" smtClean="0"/>
              <a:pPr/>
              <a:t>24</a:t>
            </a:fld>
            <a:endParaRPr lang="en-US" dirty="0"/>
          </a:p>
        </p:txBody>
      </p:sp>
      <p:sp>
        <p:nvSpPr>
          <p:cNvPr id="9" name="Content Placeholder 2"/>
          <p:cNvSpPr txBox="1">
            <a:spLocks/>
          </p:cNvSpPr>
          <p:nvPr/>
        </p:nvSpPr>
        <p:spPr>
          <a:xfrm>
            <a:off x="385913" y="2896031"/>
            <a:ext cx="3556334" cy="16348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716 Units</a:t>
            </a:r>
          </a:p>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78,775 NRSF</a:t>
            </a:r>
          </a:p>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Approx. 5% Occupancy*</a:t>
            </a:r>
          </a:p>
          <a:p>
            <a:pPr marL="233363" indent="-233363">
              <a:buClr>
                <a:srgbClr val="FFC000"/>
              </a:buClr>
            </a:pPr>
            <a:r>
              <a:rPr lang="en-US" sz="1800" dirty="0">
                <a:solidFill>
                  <a:schemeClr val="bg1">
                    <a:lumMod val="50000"/>
                  </a:schemeClr>
                </a:solidFill>
                <a:latin typeface="Microsoft Sans Serif" charset="0"/>
                <a:ea typeface="Microsoft Sans Serif" charset="0"/>
                <a:cs typeface="Microsoft Sans Serif" charset="0"/>
              </a:rPr>
              <a:t>Purchase Price: $7,825,000</a:t>
            </a:r>
          </a:p>
        </p:txBody>
      </p:sp>
      <p:sp>
        <p:nvSpPr>
          <p:cNvPr id="11" name="Rectangle 10">
            <a:extLst>
              <a:ext uri="{FF2B5EF4-FFF2-40B4-BE49-F238E27FC236}">
                <a16:creationId xmlns:a16="http://schemas.microsoft.com/office/drawing/2014/main" id="{306F7673-7158-4D4F-91F7-1DF53C76AB42}"/>
              </a:ext>
            </a:extLst>
          </p:cNvPr>
          <p:cNvSpPr/>
          <p:nvPr/>
        </p:nvSpPr>
        <p:spPr>
          <a:xfrm>
            <a:off x="481222" y="6182620"/>
            <a:ext cx="5553817" cy="338554"/>
          </a:xfrm>
          <a:prstGeom prst="rect">
            <a:avLst/>
          </a:prstGeom>
        </p:spPr>
        <p:txBody>
          <a:bodyPr wrap="square">
            <a:spAutoFit/>
          </a:bodyPr>
          <a:lstStyle/>
          <a:p>
            <a:r>
              <a:rPr lang="en-US" sz="800" dirty="0">
                <a:solidFill>
                  <a:schemeClr val="bg1">
                    <a:lumMod val="50000"/>
                  </a:schemeClr>
                </a:solidFill>
                <a:latin typeface="Microsoft Sans Serif" charset="0"/>
                <a:ea typeface="Microsoft Sans Serif" charset="0"/>
                <a:cs typeface="Microsoft Sans Serif" charset="0"/>
              </a:rPr>
              <a:t>*Occupancy number as of 1/05/2020</a:t>
            </a:r>
          </a:p>
          <a:p>
            <a:r>
              <a:rPr lang="en-US" sz="800" dirty="0">
                <a:solidFill>
                  <a:schemeClr val="bg1">
                    <a:lumMod val="50000"/>
                  </a:schemeClr>
                </a:solidFill>
                <a:latin typeface="Microsoft Sans Serif" charset="0"/>
                <a:ea typeface="Microsoft Sans Serif" charset="0"/>
                <a:cs typeface="Microsoft Sans Serif" charset="0"/>
              </a:rPr>
              <a:t>Acquired at C of O 12/17/2019</a:t>
            </a:r>
          </a:p>
        </p:txBody>
      </p:sp>
      <p:pic>
        <p:nvPicPr>
          <p:cNvPr id="5" name="Picture 4">
            <a:extLst>
              <a:ext uri="{FF2B5EF4-FFF2-40B4-BE49-F238E27FC236}">
                <a16:creationId xmlns:a16="http://schemas.microsoft.com/office/drawing/2014/main" id="{1D75EA46-B035-D14B-839C-827C622B54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8136" y="1252150"/>
            <a:ext cx="7133863" cy="5242559"/>
          </a:xfrm>
          <a:prstGeom prst="rect">
            <a:avLst/>
          </a:prstGeom>
        </p:spPr>
      </p:pic>
      <p:pic>
        <p:nvPicPr>
          <p:cNvPr id="1026" name="Picture 2" descr="SmartStop Self Storage - Surprise, AZ"/>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58135" y="1252149"/>
            <a:ext cx="7127873" cy="52425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58135" y="1252150"/>
            <a:ext cx="7127873" cy="5242559"/>
          </a:xfrm>
          <a:prstGeom prst="rect">
            <a:avLst/>
          </a:prstGeom>
        </p:spPr>
      </p:pic>
    </p:spTree>
    <p:extLst>
      <p:ext uri="{BB962C8B-B14F-4D97-AF65-F5344CB8AC3E}">
        <p14:creationId xmlns:p14="http://schemas.microsoft.com/office/powerpoint/2010/main" val="4013486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Strategic Storage Trust IV, Inc. Goals</a:t>
            </a:r>
          </a:p>
        </p:txBody>
      </p:sp>
      <p:sp>
        <p:nvSpPr>
          <p:cNvPr id="27" name="Content Placeholder 2"/>
          <p:cNvSpPr txBox="1">
            <a:spLocks/>
          </p:cNvSpPr>
          <p:nvPr/>
        </p:nvSpPr>
        <p:spPr>
          <a:xfrm>
            <a:off x="1705648" y="1795777"/>
            <a:ext cx="2364547" cy="6745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Monthly</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Distributions</a:t>
            </a:r>
            <a:r>
              <a:rPr lang="en-US" sz="1800" baseline="30000" dirty="0">
                <a:solidFill>
                  <a:schemeClr val="bg1">
                    <a:lumMod val="50000"/>
                  </a:schemeClr>
                </a:solidFill>
                <a:latin typeface="Microsoft Sans Serif" charset="0"/>
                <a:ea typeface="Microsoft Sans Serif" charset="0"/>
                <a:cs typeface="Microsoft Sans Serif" charset="0"/>
              </a:rPr>
              <a:t>(1)</a:t>
            </a: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085" y="1578336"/>
            <a:ext cx="1014202" cy="1014202"/>
          </a:xfrm>
          <a:prstGeom prst="rect">
            <a:avLst/>
          </a:prstGeom>
        </p:spPr>
      </p:pic>
      <p:sp>
        <p:nvSpPr>
          <p:cNvPr id="23" name="Content Placeholder 2"/>
          <p:cNvSpPr txBox="1">
            <a:spLocks/>
          </p:cNvSpPr>
          <p:nvPr/>
        </p:nvSpPr>
        <p:spPr>
          <a:xfrm>
            <a:off x="1705649" y="3378901"/>
            <a:ext cx="1818136" cy="6737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Capital</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Appreciation</a:t>
            </a:r>
          </a:p>
        </p:txBody>
      </p:sp>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940" y="3177672"/>
            <a:ext cx="1012491" cy="1014202"/>
          </a:xfrm>
          <a:prstGeom prst="rect">
            <a:avLst/>
          </a:prstGeom>
        </p:spPr>
      </p:pic>
      <p:sp>
        <p:nvSpPr>
          <p:cNvPr id="25" name="Content Placeholder 2"/>
          <p:cNvSpPr txBox="1">
            <a:spLocks/>
          </p:cNvSpPr>
          <p:nvPr/>
        </p:nvSpPr>
        <p:spPr>
          <a:xfrm>
            <a:off x="1705649" y="5079181"/>
            <a:ext cx="1929650" cy="674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Recession</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Resistant</a:t>
            </a:r>
            <a:r>
              <a:rPr lang="en-US" sz="1800" baseline="30000" dirty="0">
                <a:solidFill>
                  <a:schemeClr val="bg1">
                    <a:lumMod val="50000"/>
                  </a:schemeClr>
                </a:solidFill>
                <a:latin typeface="Microsoft Sans Serif" charset="0"/>
                <a:ea typeface="Microsoft Sans Serif" charset="0"/>
                <a:cs typeface="Microsoft Sans Serif" charset="0"/>
              </a:rPr>
              <a:t>(2)</a:t>
            </a:r>
          </a:p>
        </p:txBody>
      </p:sp>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940" y="4851815"/>
            <a:ext cx="1012491" cy="1014201"/>
          </a:xfrm>
          <a:prstGeom prst="rect">
            <a:avLst/>
          </a:prstGeom>
        </p:spPr>
      </p:pic>
      <p:sp>
        <p:nvSpPr>
          <p:cNvPr id="33" name="Content Placeholder 2"/>
          <p:cNvSpPr txBox="1">
            <a:spLocks/>
          </p:cNvSpPr>
          <p:nvPr/>
        </p:nvSpPr>
        <p:spPr>
          <a:xfrm>
            <a:off x="5052451" y="1604397"/>
            <a:ext cx="2648621" cy="11240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Hedge Against</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Inflation &amp; Increasing</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Interest Rates</a:t>
            </a:r>
            <a:br>
              <a:rPr lang="en-US" sz="1800" dirty="0">
                <a:solidFill>
                  <a:schemeClr val="bg1">
                    <a:lumMod val="50000"/>
                  </a:schemeClr>
                </a:solidFill>
                <a:latin typeface="Microsoft Sans Serif" charset="0"/>
                <a:ea typeface="Microsoft Sans Serif" charset="0"/>
                <a:cs typeface="Microsoft Sans Serif" charset="0"/>
              </a:rPr>
            </a:br>
            <a:r>
              <a:rPr lang="en-US" sz="1000" dirty="0">
                <a:solidFill>
                  <a:schemeClr val="bg1">
                    <a:lumMod val="50000"/>
                  </a:schemeClr>
                </a:solidFill>
                <a:latin typeface="Microsoft Sans Serif" charset="0"/>
                <a:ea typeface="Microsoft Sans Serif" charset="0"/>
                <a:cs typeface="Microsoft Sans Serif" charset="0"/>
              </a:rPr>
              <a:t>(Due to month to month rents)</a:t>
            </a:r>
          </a:p>
        </p:txBody>
      </p:sp>
      <p:pic>
        <p:nvPicPr>
          <p:cNvPr id="34" name="Picture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37888" y="1578336"/>
            <a:ext cx="1014202" cy="1014202"/>
          </a:xfrm>
          <a:prstGeom prst="rect">
            <a:avLst/>
          </a:prstGeom>
        </p:spPr>
      </p:pic>
      <p:sp>
        <p:nvSpPr>
          <p:cNvPr id="35" name="Content Placeholder 2"/>
          <p:cNvSpPr txBox="1">
            <a:spLocks/>
          </p:cNvSpPr>
          <p:nvPr/>
        </p:nvSpPr>
        <p:spPr>
          <a:xfrm>
            <a:off x="5052451" y="3228936"/>
            <a:ext cx="2648621" cy="9736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No Tenant</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Improvements / </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Leasing Commissions</a:t>
            </a:r>
            <a:r>
              <a:rPr lang="en-US" sz="1800" baseline="30000" dirty="0">
                <a:solidFill>
                  <a:schemeClr val="bg1">
                    <a:lumMod val="50000"/>
                  </a:schemeClr>
                </a:solidFill>
                <a:latin typeface="Microsoft Sans Serif" charset="0"/>
                <a:ea typeface="Microsoft Sans Serif" charset="0"/>
                <a:cs typeface="Microsoft Sans Serif" charset="0"/>
              </a:rPr>
              <a:t>(3)</a:t>
            </a:r>
          </a:p>
        </p:txBody>
      </p:sp>
      <p:pic>
        <p:nvPicPr>
          <p:cNvPr id="36" name="Picture 3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8743" y="3178527"/>
            <a:ext cx="1012491" cy="1012491"/>
          </a:xfrm>
          <a:prstGeom prst="rect">
            <a:avLst/>
          </a:prstGeom>
        </p:spPr>
      </p:pic>
      <p:sp>
        <p:nvSpPr>
          <p:cNvPr id="39" name="Content Placeholder 2"/>
          <p:cNvSpPr txBox="1">
            <a:spLocks/>
          </p:cNvSpPr>
          <p:nvPr/>
        </p:nvSpPr>
        <p:spPr>
          <a:xfrm>
            <a:off x="9128521" y="1604397"/>
            <a:ext cx="2370910" cy="9881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Goal of Meeting</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Current &amp; Future</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Income Needs</a:t>
            </a:r>
          </a:p>
        </p:txBody>
      </p:sp>
      <p:pic>
        <p:nvPicPr>
          <p:cNvPr id="40" name="Picture 3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14813" y="1578336"/>
            <a:ext cx="1012491" cy="1014202"/>
          </a:xfrm>
          <a:prstGeom prst="rect">
            <a:avLst/>
          </a:prstGeom>
        </p:spPr>
      </p:pic>
      <p:sp>
        <p:nvSpPr>
          <p:cNvPr id="41" name="Content Placeholder 2"/>
          <p:cNvSpPr txBox="1">
            <a:spLocks/>
          </p:cNvSpPr>
          <p:nvPr/>
        </p:nvSpPr>
        <p:spPr>
          <a:xfrm>
            <a:off x="9128521" y="3228936"/>
            <a:ext cx="2476032" cy="9736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3-5 Year Anticipated</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Hold After Completion</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of Offerings</a:t>
            </a:r>
            <a:r>
              <a:rPr lang="en-US" sz="1800" baseline="30000" dirty="0">
                <a:solidFill>
                  <a:schemeClr val="bg1">
                    <a:lumMod val="50000"/>
                  </a:schemeClr>
                </a:solidFill>
                <a:latin typeface="Microsoft Sans Serif" charset="0"/>
                <a:ea typeface="Microsoft Sans Serif" charset="0"/>
                <a:cs typeface="Microsoft Sans Serif" charset="0"/>
              </a:rPr>
              <a:t>(4)</a:t>
            </a:r>
          </a:p>
        </p:txBody>
      </p:sp>
      <p:pic>
        <p:nvPicPr>
          <p:cNvPr id="42" name="Picture 4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15667" y="3178527"/>
            <a:ext cx="1010783" cy="1012491"/>
          </a:xfrm>
          <a:prstGeom prst="rect">
            <a:avLst/>
          </a:prstGeom>
        </p:spPr>
      </p:pic>
      <p:sp>
        <p:nvSpPr>
          <p:cNvPr id="3" name="Rectangle 2"/>
          <p:cNvSpPr/>
          <p:nvPr/>
        </p:nvSpPr>
        <p:spPr>
          <a:xfrm>
            <a:off x="3859831" y="4454676"/>
            <a:ext cx="7639600" cy="1923604"/>
          </a:xfrm>
          <a:prstGeom prst="rect">
            <a:avLst/>
          </a:prstGeom>
        </p:spPr>
        <p:txBody>
          <a:bodyPr wrap="square">
            <a:spAutoFit/>
          </a:bodyPr>
          <a:lstStyle/>
          <a:p>
            <a:pPr marL="233363" indent="-227013" algn="just">
              <a:spcBef>
                <a:spcPts val="300"/>
              </a:spcBef>
              <a:spcAft>
                <a:spcPts val="300"/>
              </a:spcAft>
            </a:pPr>
            <a:r>
              <a:rPr lang="en-US" sz="800" dirty="0">
                <a:solidFill>
                  <a:schemeClr val="bg1">
                    <a:lumMod val="50000"/>
                  </a:schemeClr>
                </a:solidFill>
                <a:latin typeface="Microsoft Sans Serif" charset="0"/>
                <a:ea typeface="Microsoft Sans Serif" charset="0"/>
                <a:cs typeface="Microsoft Sans Serif" charset="0"/>
              </a:rPr>
              <a:t>(1)	We expect to pay distributions from sources other than cash flow from operations. Therefore, we will have fewer funds available for acquisitions of properties and our stockholders overall return may be reduced. Future distributions are at the sole discretion of our board of directors and are not guaranteed. Distributions on Class T shares and Class W shares will be lower than distributions on Class A shares because Class T shares are subject to the ongoing stockholder servicing fee and Class W shares are subject to the ongoing dealer manager servicing fee.</a:t>
            </a:r>
          </a:p>
          <a:p>
            <a:pPr marL="234950" indent="-228600" algn="just">
              <a:spcBef>
                <a:spcPts val="300"/>
              </a:spcBef>
              <a:spcAft>
                <a:spcPts val="300"/>
              </a:spcAft>
              <a:buAutoNum type="arabicParenBoth" startAt="2"/>
            </a:pPr>
            <a:r>
              <a:rPr lang="en-US" sz="800" dirty="0">
                <a:solidFill>
                  <a:schemeClr val="bg1">
                    <a:lumMod val="50000"/>
                  </a:schemeClr>
                </a:solidFill>
                <a:latin typeface="Microsoft Sans Serif" charset="0"/>
                <a:ea typeface="Microsoft Sans Serif" charset="0"/>
                <a:cs typeface="Microsoft Sans Serif" charset="0"/>
              </a:rPr>
              <a:t>Demand for storage is driven by major demographic trends which are going to happen regardless of GDP growth rates, unemployment or what the S&amp;P 500 is doing accordingly, [self] storage is recession resistant.” Source: “Gates: Recession-resistant property is best for investors” - Austin Business Journal by Cody Lyon, Staff Writer, September 2011. Past performance is no indication of future results. It is possible to lose money on this investment. While the self storage industry may be resistant to recessions, there is no guarantee that a related investment will realize a profit or prevent against loss. </a:t>
            </a:r>
          </a:p>
          <a:p>
            <a:pPr marL="234950" indent="-228600" algn="just">
              <a:spcBef>
                <a:spcPts val="300"/>
              </a:spcBef>
              <a:spcAft>
                <a:spcPts val="300"/>
              </a:spcAft>
              <a:buAutoNum type="arabicParenBoth" startAt="2"/>
            </a:pPr>
            <a:r>
              <a:rPr lang="en-US" sz="800" dirty="0">
                <a:solidFill>
                  <a:schemeClr val="bg1">
                    <a:lumMod val="50000"/>
                  </a:schemeClr>
                </a:solidFill>
                <a:latin typeface="Microsoft Sans Serif" charset="0"/>
                <a:ea typeface="Microsoft Sans Serif" charset="0"/>
                <a:cs typeface="Microsoft Sans Serif" charset="0"/>
              </a:rPr>
              <a:t>We will not pay commissions in connection with the leasing of our self storage units; however, we will pay certain fees associated with the day – to day management and operations of our self storage facilities.</a:t>
            </a:r>
          </a:p>
          <a:p>
            <a:pPr marL="234950" indent="-228600" algn="just">
              <a:spcBef>
                <a:spcPts val="300"/>
              </a:spcBef>
              <a:spcAft>
                <a:spcPts val="300"/>
              </a:spcAft>
              <a:buAutoNum type="arabicParenBoth" startAt="2"/>
            </a:pPr>
            <a:r>
              <a:rPr lang="en-US" sz="800" dirty="0">
                <a:solidFill>
                  <a:schemeClr val="bg1">
                    <a:lumMod val="50000"/>
                  </a:schemeClr>
                </a:solidFill>
                <a:latin typeface="Microsoft Sans Serif" charset="0"/>
                <a:ea typeface="Microsoft Sans Serif" charset="0"/>
                <a:cs typeface="Microsoft Sans Serif" charset="0"/>
              </a:rPr>
              <a:t>The timing of our exit strategy is subject to market conditions and the discretion of our Board of Directors. There is no assurance that we will achieve one or more of the liquidity events we intend to seek within this time frame or at all. Our offering may last up to 3 years and our Board of Directors may determine that it is in the best interest of our stockholders to conduct a follow-on offering, in which case offerings of our common stock could be conducted for 6 years or more.</a:t>
            </a:r>
          </a:p>
        </p:txBody>
      </p:sp>
      <p:sp>
        <p:nvSpPr>
          <p:cNvPr id="4" name="Slide Number Placeholder 3"/>
          <p:cNvSpPr>
            <a:spLocks noGrp="1"/>
          </p:cNvSpPr>
          <p:nvPr>
            <p:ph type="sldNum" sz="quarter" idx="4"/>
          </p:nvPr>
        </p:nvSpPr>
        <p:spPr/>
        <p:txBody>
          <a:bodyPr/>
          <a:lstStyle/>
          <a:p>
            <a:fld id="{BB95469A-688F-E64F-82FB-9E52813A66CC}" type="slidenum">
              <a:rPr lang="en-US" smtClean="0"/>
              <a:pPr/>
              <a:t>25</a:t>
            </a:fld>
            <a:endParaRPr lang="en-US" dirty="0"/>
          </a:p>
        </p:txBody>
      </p:sp>
    </p:spTree>
    <p:extLst>
      <p:ext uri="{BB962C8B-B14F-4D97-AF65-F5344CB8AC3E}">
        <p14:creationId xmlns:p14="http://schemas.microsoft.com/office/powerpoint/2010/main" val="1845524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Strategic Storage Trust IV, Inc. Offering Terms</a:t>
            </a:r>
          </a:p>
        </p:txBody>
      </p:sp>
      <p:sp>
        <p:nvSpPr>
          <p:cNvPr id="27" name="Content Placeholder 2"/>
          <p:cNvSpPr txBox="1">
            <a:spLocks/>
          </p:cNvSpPr>
          <p:nvPr/>
        </p:nvSpPr>
        <p:spPr>
          <a:xfrm>
            <a:off x="1345795" y="1473613"/>
            <a:ext cx="4140605" cy="4684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2400" dirty="0">
                <a:solidFill>
                  <a:srgbClr val="3D879A"/>
                </a:solidFill>
                <a:latin typeface="Microsoft Sans Serif" charset="0"/>
                <a:ea typeface="Microsoft Sans Serif" charset="0"/>
                <a:cs typeface="Microsoft Sans Serif" charset="0"/>
              </a:rPr>
              <a:t>Suitability</a:t>
            </a:r>
            <a:r>
              <a:rPr lang="en-US" sz="2400" baseline="30000" dirty="0">
                <a:solidFill>
                  <a:srgbClr val="3D879A"/>
                </a:solidFill>
                <a:latin typeface="Microsoft Sans Serif" charset="0"/>
                <a:ea typeface="Microsoft Sans Serif" charset="0"/>
                <a:cs typeface="Microsoft Sans Serif" charset="0"/>
              </a:rPr>
              <a:t>(1)</a:t>
            </a:r>
            <a:r>
              <a:rPr lang="en-US" sz="2400" dirty="0">
                <a:solidFill>
                  <a:srgbClr val="3D879A"/>
                </a:solidFill>
                <a:latin typeface="Microsoft Sans Serif" charset="0"/>
                <a:ea typeface="Microsoft Sans Serif" charset="0"/>
                <a:cs typeface="Microsoft Sans Serif" charset="0"/>
              </a:rPr>
              <a:t>:</a:t>
            </a:r>
            <a:endParaRPr lang="en-US" sz="2400" dirty="0">
              <a:solidFill>
                <a:schemeClr val="bg1">
                  <a:lumMod val="50000"/>
                </a:schemeClr>
              </a:solidFill>
              <a:latin typeface="Microsoft Sans Serif" charset="0"/>
              <a:ea typeface="Microsoft Sans Serif" charset="0"/>
              <a:cs typeface="Microsoft Sans Serif" charset="0"/>
            </a:endParaRP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085" y="1370080"/>
            <a:ext cx="669003" cy="669003"/>
          </a:xfrm>
          <a:prstGeom prst="rect">
            <a:avLst/>
          </a:prstGeom>
        </p:spPr>
      </p:pic>
      <p:sp>
        <p:nvSpPr>
          <p:cNvPr id="3" name="Rectangle 2"/>
          <p:cNvSpPr/>
          <p:nvPr/>
        </p:nvSpPr>
        <p:spPr>
          <a:xfrm>
            <a:off x="591084" y="5566942"/>
            <a:ext cx="10830289" cy="900631"/>
          </a:xfrm>
          <a:prstGeom prst="rect">
            <a:avLst/>
          </a:prstGeom>
        </p:spPr>
        <p:txBody>
          <a:bodyPr wrap="square">
            <a:spAutoFit/>
          </a:bodyPr>
          <a:lstStyle/>
          <a:p>
            <a:pPr marL="171450" indent="-165100">
              <a:lnSpc>
                <a:spcPts val="660"/>
              </a:lnSpc>
            </a:pPr>
            <a:r>
              <a:rPr lang="en-US" sz="800" baseline="30000" dirty="0">
                <a:solidFill>
                  <a:schemeClr val="bg1">
                    <a:lumMod val="50000"/>
                  </a:schemeClr>
                </a:solidFill>
                <a:latin typeface="Microsoft Sans Serif" charset="0"/>
                <a:ea typeface="Microsoft Sans Serif" charset="0"/>
                <a:cs typeface="Microsoft Sans Serif" charset="0"/>
              </a:rPr>
              <a:t>(1) 	</a:t>
            </a:r>
            <a:r>
              <a:rPr lang="en-US" sz="800" dirty="0">
                <a:solidFill>
                  <a:schemeClr val="bg1">
                    <a:lumMod val="50000"/>
                  </a:schemeClr>
                </a:solidFill>
                <a:latin typeface="Microsoft Sans Serif" charset="0"/>
                <a:ea typeface="Microsoft Sans Serif" charset="0"/>
                <a:cs typeface="Microsoft Sans Serif" charset="0"/>
              </a:rPr>
              <a:t>Please see the prospectus for a full description of suitability standards. Residents of Alabama, Iowa, Kansas, Kentucky, Maine, Massachusetts, Missouri, Nebraska, New Jersey, North Dakota, Ohio, Oregon, Pennsylvania, Tennessee and Vermont should consult the prospectus for details regarding the more stringent suitability standards that apply to them based on their states of residence. </a:t>
            </a:r>
          </a:p>
          <a:p>
            <a:pPr marL="171450" indent="-165100">
              <a:lnSpc>
                <a:spcPts val="660"/>
              </a:lnSpc>
            </a:pPr>
            <a:r>
              <a:rPr lang="en-US" sz="800" dirty="0">
                <a:solidFill>
                  <a:schemeClr val="bg1">
                    <a:lumMod val="50000"/>
                  </a:schemeClr>
                </a:solidFill>
                <a:latin typeface="Microsoft Sans Serif" charset="0"/>
                <a:ea typeface="Microsoft Sans Serif" charset="0"/>
                <a:cs typeface="Microsoft Sans Serif" charset="0"/>
              </a:rPr>
              <a:t> </a:t>
            </a:r>
          </a:p>
          <a:p>
            <a:pPr marL="171450" indent="-165100">
              <a:lnSpc>
                <a:spcPts val="660"/>
              </a:lnSpc>
            </a:pPr>
            <a:r>
              <a:rPr lang="en-US" sz="800" baseline="30000" dirty="0">
                <a:solidFill>
                  <a:schemeClr val="bg1">
                    <a:lumMod val="50000"/>
                  </a:schemeClr>
                </a:solidFill>
                <a:latin typeface="Microsoft Sans Serif" charset="0"/>
                <a:ea typeface="Microsoft Sans Serif" charset="0"/>
                <a:cs typeface="Microsoft Sans Serif" charset="0"/>
              </a:rPr>
              <a:t>(2) 	</a:t>
            </a:r>
            <a:r>
              <a:rPr lang="en-US" sz="800" dirty="0">
                <a:solidFill>
                  <a:schemeClr val="bg1">
                    <a:lumMod val="50000"/>
                  </a:schemeClr>
                </a:solidFill>
                <a:latin typeface="Microsoft Sans Serif" charset="0"/>
                <a:ea typeface="Microsoft Sans Serif" charset="0"/>
                <a:cs typeface="Microsoft Sans Serif" charset="0"/>
              </a:rPr>
              <a:t>The share redemption program has a number of limitations including that, during any calendar year, we will not redeem in excess of 5% of the weighted average number of shares outstanding during the prior calendar year. Redemptions will be funded solely from proceeds from our distribution reinvestment plan. If we exceed any limitations in any period, some redemption requests may not be honored. Until our board of directors approves an estimated net asset value per share, as published from time to time in an Annual Report on Form 10-K, a Quarterly Report on Form 10-Q and/or a Current Report on Form 8-K publicly filed with the SEC, the per share price for the repurchase of shares shall be equal to the net investment amount of our shares, which will be based on the “amount available for investment” percentage, assuming the maximum amount of our public offering is raised, shown in the estimated use of proceeds table in our prospectus in effect as of the investor’s purchase date. Additionally, our Board of Directors may choose to amend, suspend or terminate the program upon 30 days notice at any time. See our prospectus for further details regarding our share redemption program.</a:t>
            </a:r>
          </a:p>
        </p:txBody>
      </p:sp>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8906" y="2757540"/>
            <a:ext cx="326888" cy="326888"/>
          </a:xfrm>
          <a:prstGeom prst="rect">
            <a:avLst/>
          </a:prstGeom>
        </p:spPr>
      </p:pic>
      <p:sp>
        <p:nvSpPr>
          <p:cNvPr id="29" name="Content Placeholder 2"/>
          <p:cNvSpPr txBox="1">
            <a:spLocks/>
          </p:cNvSpPr>
          <p:nvPr/>
        </p:nvSpPr>
        <p:spPr>
          <a:xfrm>
            <a:off x="1345795" y="2757539"/>
            <a:ext cx="4519746" cy="34688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A net worth of at least $250,000; or</a:t>
            </a:r>
          </a:p>
        </p:txBody>
      </p:sp>
      <p:pic>
        <p:nvPicPr>
          <p:cNvPr id="30" name="Picture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8906" y="3172283"/>
            <a:ext cx="326888" cy="326888"/>
          </a:xfrm>
          <a:prstGeom prst="rect">
            <a:avLst/>
          </a:prstGeom>
        </p:spPr>
      </p:pic>
      <p:sp>
        <p:nvSpPr>
          <p:cNvPr id="31" name="Content Placeholder 2"/>
          <p:cNvSpPr txBox="1">
            <a:spLocks/>
          </p:cNvSpPr>
          <p:nvPr/>
        </p:nvSpPr>
        <p:spPr>
          <a:xfrm>
            <a:off x="1345794" y="3137688"/>
            <a:ext cx="4519747" cy="7252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A gross annual income of at least $70,000 and a net worth of at least $70,000.</a:t>
            </a:r>
          </a:p>
        </p:txBody>
      </p:sp>
      <p:sp>
        <p:nvSpPr>
          <p:cNvPr id="32" name="Content Placeholder 2"/>
          <p:cNvSpPr txBox="1">
            <a:spLocks/>
          </p:cNvSpPr>
          <p:nvPr/>
        </p:nvSpPr>
        <p:spPr>
          <a:xfrm>
            <a:off x="1345795" y="3909170"/>
            <a:ext cx="4519746" cy="508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2400" dirty="0">
                <a:solidFill>
                  <a:srgbClr val="3D879A"/>
                </a:solidFill>
                <a:latin typeface="Microsoft Sans Serif" charset="0"/>
                <a:ea typeface="Microsoft Sans Serif" charset="0"/>
                <a:cs typeface="Microsoft Sans Serif" charset="0"/>
              </a:rPr>
              <a:t>Available for IRAs</a:t>
            </a:r>
            <a:endParaRPr lang="en-US" sz="2400" dirty="0">
              <a:solidFill>
                <a:schemeClr val="bg1">
                  <a:lumMod val="50000"/>
                </a:schemeClr>
              </a:solidFill>
              <a:latin typeface="Microsoft Sans Serif" charset="0"/>
              <a:ea typeface="Microsoft Sans Serif" charset="0"/>
              <a:cs typeface="Microsoft Sans Serif" charset="0"/>
            </a:endParaRPr>
          </a:p>
        </p:txBody>
      </p:sp>
      <p:pic>
        <p:nvPicPr>
          <p:cNvPr id="37" name="Picture 3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1085" y="3805637"/>
            <a:ext cx="669003" cy="669003"/>
          </a:xfrm>
          <a:prstGeom prst="rect">
            <a:avLst/>
          </a:prstGeom>
        </p:spPr>
      </p:pic>
      <p:grpSp>
        <p:nvGrpSpPr>
          <p:cNvPr id="9" name="Group 8"/>
          <p:cNvGrpSpPr/>
          <p:nvPr/>
        </p:nvGrpSpPr>
        <p:grpSpPr>
          <a:xfrm>
            <a:off x="591084" y="4625277"/>
            <a:ext cx="5273524" cy="802918"/>
            <a:chOff x="6380243" y="1621096"/>
            <a:chExt cx="5273524" cy="802918"/>
          </a:xfrm>
        </p:grpSpPr>
        <p:sp>
          <p:nvSpPr>
            <p:cNvPr id="38" name="Content Placeholder 2"/>
            <p:cNvSpPr txBox="1">
              <a:spLocks/>
            </p:cNvSpPr>
            <p:nvPr/>
          </p:nvSpPr>
          <p:spPr>
            <a:xfrm>
              <a:off x="7134021" y="1756745"/>
              <a:ext cx="4519746" cy="66726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2400" dirty="0">
                  <a:solidFill>
                    <a:srgbClr val="3D879A"/>
                  </a:solidFill>
                  <a:latin typeface="Microsoft Sans Serif" charset="0"/>
                  <a:ea typeface="Microsoft Sans Serif" charset="0"/>
                  <a:cs typeface="Microsoft Sans Serif" charset="0"/>
                </a:rPr>
                <a:t>$5,000 Minimum Investment</a:t>
              </a:r>
              <a:br>
                <a:rPr lang="en-US" sz="2400" dirty="0">
                  <a:solidFill>
                    <a:srgbClr val="3D879A"/>
                  </a:solidFill>
                  <a:latin typeface="Microsoft Sans Serif" charset="0"/>
                  <a:ea typeface="Microsoft Sans Serif" charset="0"/>
                  <a:cs typeface="Microsoft Sans Serif" charset="0"/>
                </a:rPr>
              </a:br>
              <a:r>
                <a:rPr lang="en-US" sz="1800" dirty="0">
                  <a:solidFill>
                    <a:srgbClr val="3D879A"/>
                  </a:solidFill>
                  <a:latin typeface="Microsoft Sans Serif" charset="0"/>
                  <a:ea typeface="Microsoft Sans Serif" charset="0"/>
                  <a:cs typeface="Microsoft Sans Serif" charset="0"/>
                </a:rPr>
                <a:t>($1,500 for IRAs)</a:t>
              </a:r>
              <a:endParaRPr lang="en-US" sz="1800" dirty="0">
                <a:solidFill>
                  <a:schemeClr val="bg1">
                    <a:lumMod val="50000"/>
                  </a:schemeClr>
                </a:solidFill>
                <a:latin typeface="Microsoft Sans Serif" charset="0"/>
                <a:ea typeface="Microsoft Sans Serif" charset="0"/>
                <a:cs typeface="Microsoft Sans Serif" charset="0"/>
              </a:endParaRPr>
            </a:p>
          </p:txBody>
        </p:sp>
        <p:pic>
          <p:nvPicPr>
            <p:cNvPr id="43" name="Picture 4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0243" y="1621096"/>
              <a:ext cx="667139" cy="667139"/>
            </a:xfrm>
            <a:prstGeom prst="rect">
              <a:avLst/>
            </a:prstGeom>
          </p:spPr>
        </p:pic>
      </p:grpSp>
      <p:sp>
        <p:nvSpPr>
          <p:cNvPr id="4" name="Rectangle 3"/>
          <p:cNvSpPr/>
          <p:nvPr/>
        </p:nvSpPr>
        <p:spPr>
          <a:xfrm>
            <a:off x="1345795" y="1811979"/>
            <a:ext cx="4519746" cy="923330"/>
          </a:xfrm>
          <a:prstGeom prst="rect">
            <a:avLst/>
          </a:prstGeom>
        </p:spPr>
        <p:txBody>
          <a:bodyPr wrap="square">
            <a:spAutoFit/>
          </a:bodyPr>
          <a:lstStyle/>
          <a:p>
            <a:pPr>
              <a:buClr>
                <a:srgbClr val="3D879A"/>
              </a:buClr>
            </a:pPr>
            <a:r>
              <a:rPr lang="en-US" dirty="0">
                <a:solidFill>
                  <a:schemeClr val="bg1">
                    <a:lumMod val="50000"/>
                  </a:schemeClr>
                </a:solidFill>
                <a:latin typeface="Microsoft Sans Serif" charset="0"/>
                <a:ea typeface="Microsoft Sans Serif" charset="0"/>
                <a:cs typeface="Microsoft Sans Serif" charset="0"/>
              </a:rPr>
              <a:t>A purchaser of shares must have, excluding the value of purchaser’s home, furnishings, and automobiles, either:</a:t>
            </a:r>
          </a:p>
        </p:txBody>
      </p:sp>
      <p:grpSp>
        <p:nvGrpSpPr>
          <p:cNvPr id="8" name="Group 7"/>
          <p:cNvGrpSpPr/>
          <p:nvPr/>
        </p:nvGrpSpPr>
        <p:grpSpPr>
          <a:xfrm>
            <a:off x="6380243" y="1370079"/>
            <a:ext cx="5274456" cy="669003"/>
            <a:chOff x="6380243" y="2689467"/>
            <a:chExt cx="5274456" cy="669003"/>
          </a:xfrm>
        </p:grpSpPr>
        <p:sp>
          <p:nvSpPr>
            <p:cNvPr id="45" name="Content Placeholder 2"/>
            <p:cNvSpPr txBox="1">
              <a:spLocks/>
            </p:cNvSpPr>
            <p:nvPr/>
          </p:nvSpPr>
          <p:spPr>
            <a:xfrm>
              <a:off x="7134953" y="2793932"/>
              <a:ext cx="4519746" cy="508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2400" dirty="0">
                  <a:solidFill>
                    <a:srgbClr val="3D879A"/>
                  </a:solidFill>
                  <a:latin typeface="Microsoft Sans Serif" charset="0"/>
                  <a:ea typeface="Microsoft Sans Serif" charset="0"/>
                  <a:cs typeface="Microsoft Sans Serif" charset="0"/>
                </a:rPr>
                <a:t>1099 Reporting</a:t>
              </a:r>
              <a:endParaRPr lang="en-US" sz="2400" dirty="0">
                <a:solidFill>
                  <a:schemeClr val="bg1">
                    <a:lumMod val="50000"/>
                  </a:schemeClr>
                </a:solidFill>
                <a:latin typeface="Microsoft Sans Serif" charset="0"/>
                <a:ea typeface="Microsoft Sans Serif" charset="0"/>
                <a:cs typeface="Microsoft Sans Serif" charset="0"/>
              </a:endParaRPr>
            </a:p>
          </p:txBody>
        </p:sp>
        <p:pic>
          <p:nvPicPr>
            <p:cNvPr id="46" name="Picture 4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80243" y="2689467"/>
              <a:ext cx="669003" cy="669003"/>
            </a:xfrm>
            <a:prstGeom prst="rect">
              <a:avLst/>
            </a:prstGeom>
          </p:spPr>
        </p:pic>
      </p:grpSp>
      <p:grpSp>
        <p:nvGrpSpPr>
          <p:cNvPr id="7" name="Group 6"/>
          <p:cNvGrpSpPr/>
          <p:nvPr/>
        </p:nvGrpSpPr>
        <p:grpSpPr>
          <a:xfrm>
            <a:off x="6381175" y="2447915"/>
            <a:ext cx="5273524" cy="667139"/>
            <a:chOff x="6381175" y="3759702"/>
            <a:chExt cx="5273524" cy="667139"/>
          </a:xfrm>
        </p:grpSpPr>
        <p:sp>
          <p:nvSpPr>
            <p:cNvPr id="47" name="Content Placeholder 2"/>
            <p:cNvSpPr txBox="1">
              <a:spLocks/>
            </p:cNvSpPr>
            <p:nvPr/>
          </p:nvSpPr>
          <p:spPr>
            <a:xfrm>
              <a:off x="7134953" y="3819852"/>
              <a:ext cx="4519746" cy="5512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2400" dirty="0">
                  <a:solidFill>
                    <a:srgbClr val="3D879A"/>
                  </a:solidFill>
                  <a:latin typeface="Microsoft Sans Serif" charset="0"/>
                  <a:ea typeface="Microsoft Sans Serif" charset="0"/>
                  <a:cs typeface="Microsoft Sans Serif" charset="0"/>
                </a:rPr>
                <a:t>Share Redemption Program</a:t>
              </a:r>
              <a:r>
                <a:rPr lang="en-US" sz="2400" baseline="30000" dirty="0">
                  <a:solidFill>
                    <a:srgbClr val="3D879A"/>
                  </a:solidFill>
                  <a:latin typeface="Microsoft Sans Serif" charset="0"/>
                  <a:ea typeface="Microsoft Sans Serif" charset="0"/>
                  <a:cs typeface="Microsoft Sans Serif" charset="0"/>
                </a:rPr>
                <a:t>(2)</a:t>
              </a:r>
              <a:endParaRPr lang="en-US" sz="2400" baseline="30000" dirty="0">
                <a:solidFill>
                  <a:schemeClr val="bg1">
                    <a:lumMod val="50000"/>
                  </a:schemeClr>
                </a:solidFill>
                <a:latin typeface="Microsoft Sans Serif" charset="0"/>
                <a:ea typeface="Microsoft Sans Serif" charset="0"/>
                <a:cs typeface="Microsoft Sans Serif" charset="0"/>
              </a:endParaRPr>
            </a:p>
          </p:txBody>
        </p:sp>
        <p:pic>
          <p:nvPicPr>
            <p:cNvPr id="48" name="Picture 4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81175" y="3759702"/>
              <a:ext cx="667139" cy="667139"/>
            </a:xfrm>
            <a:prstGeom prst="rect">
              <a:avLst/>
            </a:prstGeom>
          </p:spPr>
        </p:pic>
      </p:grpSp>
      <p:grpSp>
        <p:nvGrpSpPr>
          <p:cNvPr id="6" name="Group 5"/>
          <p:cNvGrpSpPr/>
          <p:nvPr/>
        </p:nvGrpSpPr>
        <p:grpSpPr>
          <a:xfrm>
            <a:off x="6381175" y="3523887"/>
            <a:ext cx="5273524" cy="667139"/>
            <a:chOff x="6381175" y="4828072"/>
            <a:chExt cx="5273524" cy="667139"/>
          </a:xfrm>
        </p:grpSpPr>
        <p:pic>
          <p:nvPicPr>
            <p:cNvPr id="49" name="Picture 4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81175" y="4828072"/>
              <a:ext cx="667139" cy="667139"/>
            </a:xfrm>
            <a:prstGeom prst="rect">
              <a:avLst/>
            </a:prstGeom>
          </p:spPr>
        </p:pic>
        <p:sp>
          <p:nvSpPr>
            <p:cNvPr id="50" name="Content Placeholder 2"/>
            <p:cNvSpPr txBox="1">
              <a:spLocks/>
            </p:cNvSpPr>
            <p:nvPr/>
          </p:nvSpPr>
          <p:spPr>
            <a:xfrm>
              <a:off x="7134953" y="4935831"/>
              <a:ext cx="4519746" cy="508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2400" dirty="0">
                  <a:solidFill>
                    <a:srgbClr val="3D879A"/>
                  </a:solidFill>
                  <a:latin typeface="Microsoft Sans Serif" charset="0"/>
                  <a:ea typeface="Microsoft Sans Serif" charset="0"/>
                  <a:cs typeface="Microsoft Sans Serif" charset="0"/>
                </a:rPr>
                <a:t>Distribution Reinvestment Plan</a:t>
              </a:r>
              <a:endParaRPr lang="en-US" sz="2400" dirty="0">
                <a:solidFill>
                  <a:schemeClr val="bg1">
                    <a:lumMod val="50000"/>
                  </a:schemeClr>
                </a:solidFill>
                <a:latin typeface="Microsoft Sans Serif" charset="0"/>
                <a:ea typeface="Microsoft Sans Serif" charset="0"/>
                <a:cs typeface="Microsoft Sans Serif" charset="0"/>
              </a:endParaRPr>
            </a:p>
          </p:txBody>
        </p:sp>
      </p:grpSp>
      <p:sp>
        <p:nvSpPr>
          <p:cNvPr id="5" name="Slide Number Placeholder 4"/>
          <p:cNvSpPr>
            <a:spLocks noGrp="1"/>
          </p:cNvSpPr>
          <p:nvPr>
            <p:ph type="sldNum" sz="quarter" idx="4"/>
          </p:nvPr>
        </p:nvSpPr>
        <p:spPr/>
        <p:txBody>
          <a:bodyPr/>
          <a:lstStyle/>
          <a:p>
            <a:fld id="{BB95469A-688F-E64F-82FB-9E52813A66CC}" type="slidenum">
              <a:rPr lang="en-US" smtClean="0"/>
              <a:pPr/>
              <a:t>26</a:t>
            </a:fld>
            <a:endParaRPr lang="en-US" dirty="0"/>
          </a:p>
        </p:txBody>
      </p:sp>
      <p:grpSp>
        <p:nvGrpSpPr>
          <p:cNvPr id="10" name="Group 9"/>
          <p:cNvGrpSpPr/>
          <p:nvPr/>
        </p:nvGrpSpPr>
        <p:grpSpPr>
          <a:xfrm>
            <a:off x="6381175" y="4599859"/>
            <a:ext cx="5273524" cy="667139"/>
            <a:chOff x="6381175" y="4563283"/>
            <a:chExt cx="5273524" cy="667139"/>
          </a:xfrm>
        </p:grpSpPr>
        <p:pic>
          <p:nvPicPr>
            <p:cNvPr id="33" name="Picture 3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81175" y="4563283"/>
              <a:ext cx="667139" cy="667139"/>
            </a:xfrm>
            <a:prstGeom prst="rect">
              <a:avLst/>
            </a:prstGeom>
          </p:spPr>
        </p:pic>
        <p:sp>
          <p:nvSpPr>
            <p:cNvPr id="34" name="Content Placeholder 2"/>
            <p:cNvSpPr txBox="1">
              <a:spLocks/>
            </p:cNvSpPr>
            <p:nvPr/>
          </p:nvSpPr>
          <p:spPr>
            <a:xfrm>
              <a:off x="7134953" y="4671042"/>
              <a:ext cx="4519746" cy="508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D879A"/>
                </a:buClr>
                <a:buNone/>
              </a:pPr>
              <a:r>
                <a:rPr lang="en-US" sz="2400" dirty="0">
                  <a:solidFill>
                    <a:srgbClr val="3D879A"/>
                  </a:solidFill>
                  <a:latin typeface="Microsoft Sans Serif" charset="0"/>
                  <a:ea typeface="Microsoft Sans Serif" charset="0"/>
                  <a:cs typeface="Microsoft Sans Serif" charset="0"/>
                </a:rPr>
                <a:t>Share Classes (A, T, W)</a:t>
              </a:r>
              <a:endParaRPr lang="en-US" sz="2400" dirty="0">
                <a:solidFill>
                  <a:schemeClr val="bg1">
                    <a:lumMod val="50000"/>
                  </a:schemeClr>
                </a:solidFill>
                <a:latin typeface="Microsoft Sans Serif" charset="0"/>
                <a:ea typeface="Microsoft Sans Serif" charset="0"/>
                <a:cs typeface="Microsoft Sans Serif" charset="0"/>
              </a:endParaRPr>
            </a:p>
          </p:txBody>
        </p:sp>
      </p:grpSp>
    </p:spTree>
    <p:extLst>
      <p:ext uri="{BB962C8B-B14F-4D97-AF65-F5344CB8AC3E}">
        <p14:creationId xmlns:p14="http://schemas.microsoft.com/office/powerpoint/2010/main" val="894833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Recap</a:t>
            </a:r>
          </a:p>
        </p:txBody>
      </p:sp>
      <p:sp>
        <p:nvSpPr>
          <p:cNvPr id="27" name="Content Placeholder 2"/>
          <p:cNvSpPr txBox="1">
            <a:spLocks/>
          </p:cNvSpPr>
          <p:nvPr/>
        </p:nvSpPr>
        <p:spPr>
          <a:xfrm>
            <a:off x="937855" y="3462626"/>
            <a:ext cx="2556222" cy="6379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3D879A"/>
              </a:buClr>
              <a:buNone/>
            </a:pPr>
            <a:r>
              <a:rPr lang="en-US" sz="2400" dirty="0">
                <a:solidFill>
                  <a:srgbClr val="3D879A"/>
                </a:solidFill>
                <a:latin typeface="Microsoft Sans Serif" charset="0"/>
                <a:ea typeface="Microsoft Sans Serif" charset="0"/>
                <a:cs typeface="Microsoft Sans Serif" charset="0"/>
              </a:rPr>
              <a:t>Self Storage</a:t>
            </a:r>
            <a:br>
              <a:rPr lang="en-US" sz="2400" dirty="0">
                <a:solidFill>
                  <a:srgbClr val="3D879A"/>
                </a:solidFill>
                <a:latin typeface="Microsoft Sans Serif" charset="0"/>
                <a:ea typeface="Microsoft Sans Serif" charset="0"/>
                <a:cs typeface="Microsoft Sans Serif" charset="0"/>
              </a:rPr>
            </a:br>
            <a:r>
              <a:rPr lang="en-US" sz="2400" dirty="0">
                <a:solidFill>
                  <a:srgbClr val="3D879A"/>
                </a:solidFill>
                <a:latin typeface="Microsoft Sans Serif" charset="0"/>
                <a:ea typeface="Microsoft Sans Serif" charset="0"/>
                <a:cs typeface="Microsoft Sans Serif" charset="0"/>
              </a:rPr>
              <a:t>Asset Class</a:t>
            </a:r>
            <a:endParaRPr lang="en-US" sz="2400" dirty="0">
              <a:solidFill>
                <a:schemeClr val="bg1">
                  <a:lumMod val="50000"/>
                </a:schemeClr>
              </a:solidFill>
              <a:latin typeface="Microsoft Sans Serif" charset="0"/>
              <a:ea typeface="Microsoft Sans Serif" charset="0"/>
              <a:cs typeface="Microsoft Sans Serif" charset="0"/>
            </a:endParaRP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0297" y="2276117"/>
            <a:ext cx="1071341" cy="1071341"/>
          </a:xfrm>
          <a:prstGeom prst="rect">
            <a:avLst/>
          </a:prstGeom>
        </p:spPr>
      </p:pic>
      <p:sp>
        <p:nvSpPr>
          <p:cNvPr id="3" name="Rectangle 2"/>
          <p:cNvSpPr/>
          <p:nvPr/>
        </p:nvSpPr>
        <p:spPr>
          <a:xfrm>
            <a:off x="591084" y="5722631"/>
            <a:ext cx="10830289" cy="584775"/>
          </a:xfrm>
          <a:prstGeom prst="rect">
            <a:avLst/>
          </a:prstGeom>
        </p:spPr>
        <p:txBody>
          <a:bodyPr wrap="square">
            <a:spAutoFit/>
          </a:bodyPr>
          <a:lstStyle/>
          <a:p>
            <a:pPr marL="233363" indent="-227013" algn="just">
              <a:spcBef>
                <a:spcPts val="300"/>
              </a:spcBef>
              <a:spcAft>
                <a:spcPts val="300"/>
              </a:spcAft>
            </a:pPr>
            <a:r>
              <a:rPr lang="en-US" sz="800" dirty="0">
                <a:solidFill>
                  <a:schemeClr val="bg1">
                    <a:lumMod val="50000"/>
                  </a:schemeClr>
                </a:solidFill>
                <a:latin typeface="Microsoft Sans Serif" charset="0"/>
                <a:ea typeface="Microsoft Sans Serif" charset="0"/>
                <a:cs typeface="Microsoft Sans Serif" charset="0"/>
              </a:rPr>
              <a:t>(1)</a:t>
            </a:r>
            <a:r>
              <a:rPr lang="en-US" sz="800">
                <a:solidFill>
                  <a:schemeClr val="bg1">
                    <a:lumMod val="50000"/>
                  </a:schemeClr>
                </a:solidFill>
                <a:latin typeface="Microsoft Sans Serif" charset="0"/>
                <a:ea typeface="Microsoft Sans Serif" charset="0"/>
                <a:cs typeface="Microsoft Sans Serif" charset="0"/>
              </a:rPr>
              <a:t>	The </a:t>
            </a:r>
            <a:r>
              <a:rPr lang="en-US" sz="800" dirty="0">
                <a:solidFill>
                  <a:schemeClr val="bg1">
                    <a:lumMod val="50000"/>
                  </a:schemeClr>
                </a:solidFill>
                <a:latin typeface="Microsoft Sans Serif" charset="0"/>
                <a:ea typeface="Microsoft Sans Serif" charset="0"/>
                <a:cs typeface="Microsoft Sans Serif" charset="0"/>
              </a:rPr>
              <a:t>self storage industry is considered to be more protected from inflation due to its rentals being month to month and its ability to change rates monthly, Self Storage ”Industry Fact </a:t>
            </a:r>
            <a:r>
              <a:rPr lang="en-US" sz="800">
                <a:solidFill>
                  <a:schemeClr val="bg1">
                    <a:lumMod val="50000"/>
                  </a:schemeClr>
                </a:solidFill>
                <a:latin typeface="Microsoft Sans Serif" charset="0"/>
                <a:ea typeface="Microsoft Sans Serif" charset="0"/>
                <a:cs typeface="Microsoft Sans Serif" charset="0"/>
              </a:rPr>
              <a:t>Sheet” (</a:t>
            </a:r>
            <a:r>
              <a:rPr lang="en-US" sz="800" dirty="0">
                <a:solidFill>
                  <a:schemeClr val="bg1">
                    <a:lumMod val="50000"/>
                  </a:schemeClr>
                </a:solidFill>
                <a:latin typeface="Microsoft Sans Serif" charset="0"/>
                <a:ea typeface="Microsoft Sans Serif" charset="0"/>
                <a:cs typeface="Microsoft Sans Serif" charset="0"/>
              </a:rPr>
              <a:t>7/15). “Demand for storage is driven by major demographic trends which are going to happen regardless of GDP growth rates, unemployment or what the S&amp;P 500 is doing. . . accordingly, [self] storage is recession resistant.” Source: “Gates: Recession-resistant property is best for investors” - Austin Business Journal by Cody Lyon, Staff Writer, September 2011. Past performance is no indication of future results. It is possible to lose money on this investment. While the self storage industry may be resistant to recessions, there is no guarantee that a related investment will realize a profit or prevent against loss. </a:t>
            </a:r>
          </a:p>
        </p:txBody>
      </p:sp>
      <p:sp>
        <p:nvSpPr>
          <p:cNvPr id="29" name="Content Placeholder 2"/>
          <p:cNvSpPr txBox="1">
            <a:spLocks/>
          </p:cNvSpPr>
          <p:nvPr/>
        </p:nvSpPr>
        <p:spPr>
          <a:xfrm>
            <a:off x="657625" y="4373874"/>
            <a:ext cx="3116682" cy="12597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Unique Ability to Add Value. </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Inflation &amp; Recession Resistant</a:t>
            </a:r>
            <a:r>
              <a:rPr lang="en-US" sz="1800" baseline="30000" dirty="0">
                <a:solidFill>
                  <a:schemeClr val="bg1">
                    <a:lumMod val="50000"/>
                  </a:schemeClr>
                </a:solidFill>
                <a:latin typeface="Microsoft Sans Serif" charset="0"/>
                <a:ea typeface="Microsoft Sans Serif" charset="0"/>
                <a:cs typeface="Microsoft Sans Serif" charset="0"/>
              </a:rPr>
              <a:t>(1)</a:t>
            </a:r>
          </a:p>
          <a:p>
            <a:pPr marL="0" indent="0">
              <a:buClr>
                <a:srgbClr val="3D879A"/>
              </a:buClr>
              <a:buNone/>
            </a:pPr>
            <a:endParaRPr lang="en-US" sz="1800" dirty="0">
              <a:solidFill>
                <a:schemeClr val="bg1">
                  <a:lumMod val="50000"/>
                </a:schemeClr>
              </a:solidFill>
              <a:latin typeface="Microsoft Sans Serif" charset="0"/>
              <a:ea typeface="Microsoft Sans Serif" charset="0"/>
              <a:cs typeface="Microsoft Sans Serif" charset="0"/>
            </a:endParaRPr>
          </a:p>
        </p:txBody>
      </p:sp>
      <p:sp>
        <p:nvSpPr>
          <p:cNvPr id="32" name="Content Placeholder 2"/>
          <p:cNvSpPr txBox="1">
            <a:spLocks/>
          </p:cNvSpPr>
          <p:nvPr/>
        </p:nvSpPr>
        <p:spPr>
          <a:xfrm>
            <a:off x="4804733" y="3462626"/>
            <a:ext cx="2679725" cy="7328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3D879A"/>
              </a:buClr>
              <a:buNone/>
            </a:pPr>
            <a:r>
              <a:rPr lang="en-US" sz="2400" dirty="0">
                <a:solidFill>
                  <a:srgbClr val="3D879A"/>
                </a:solidFill>
                <a:latin typeface="Microsoft Sans Serif" charset="0"/>
                <a:ea typeface="Microsoft Sans Serif" charset="0"/>
                <a:cs typeface="Microsoft Sans Serif" charset="0"/>
              </a:rPr>
              <a:t>Our Sponsor /</a:t>
            </a:r>
            <a:br>
              <a:rPr lang="en-US" sz="2400" dirty="0">
                <a:solidFill>
                  <a:srgbClr val="3D879A"/>
                </a:solidFill>
                <a:latin typeface="Microsoft Sans Serif" charset="0"/>
                <a:ea typeface="Microsoft Sans Serif" charset="0"/>
                <a:cs typeface="Microsoft Sans Serif" charset="0"/>
              </a:rPr>
            </a:br>
            <a:r>
              <a:rPr lang="en-US" sz="2400" dirty="0">
                <a:solidFill>
                  <a:srgbClr val="3D879A"/>
                </a:solidFill>
                <a:latin typeface="Microsoft Sans Serif" charset="0"/>
                <a:ea typeface="Microsoft Sans Serif" charset="0"/>
                <a:cs typeface="Microsoft Sans Serif" charset="0"/>
              </a:rPr>
              <a:t>Executive Team</a:t>
            </a:r>
            <a:endParaRPr lang="en-US" sz="2400" dirty="0">
              <a:solidFill>
                <a:schemeClr val="bg1">
                  <a:lumMod val="50000"/>
                </a:schemeClr>
              </a:solidFill>
              <a:latin typeface="Microsoft Sans Serif" charset="0"/>
              <a:ea typeface="Microsoft Sans Serif" charset="0"/>
              <a:cs typeface="Microsoft Sans Serif" charset="0"/>
            </a:endParaRPr>
          </a:p>
        </p:txBody>
      </p:sp>
      <p:pic>
        <p:nvPicPr>
          <p:cNvPr id="37" name="Pictur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8926" y="2276116"/>
            <a:ext cx="1071341" cy="1071341"/>
          </a:xfrm>
          <a:prstGeom prst="rect">
            <a:avLst/>
          </a:prstGeom>
        </p:spPr>
      </p:pic>
      <p:sp>
        <p:nvSpPr>
          <p:cNvPr id="33" name="Content Placeholder 2"/>
          <p:cNvSpPr txBox="1">
            <a:spLocks/>
          </p:cNvSpPr>
          <p:nvPr/>
        </p:nvSpPr>
        <p:spPr>
          <a:xfrm>
            <a:off x="4862555" y="4373874"/>
            <a:ext cx="2564082" cy="12734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Successful Track Record / Liquidity Event for Shareholders</a:t>
            </a:r>
          </a:p>
        </p:txBody>
      </p:sp>
      <p:sp>
        <p:nvSpPr>
          <p:cNvPr id="34" name="Content Placeholder 2"/>
          <p:cNvSpPr txBox="1">
            <a:spLocks/>
          </p:cNvSpPr>
          <p:nvPr/>
        </p:nvSpPr>
        <p:spPr>
          <a:xfrm>
            <a:off x="8937116" y="3462626"/>
            <a:ext cx="2327672" cy="8885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3D879A"/>
              </a:buClr>
              <a:buNone/>
            </a:pPr>
            <a:r>
              <a:rPr lang="en-US" sz="2400">
                <a:solidFill>
                  <a:srgbClr val="3D879A"/>
                </a:solidFill>
                <a:latin typeface="Microsoft Sans Serif" charset="0"/>
                <a:ea typeface="Microsoft Sans Serif" charset="0"/>
                <a:cs typeface="Microsoft Sans Serif" charset="0"/>
              </a:rPr>
              <a:t>A Case</a:t>
            </a:r>
            <a:br>
              <a:rPr lang="en-US" sz="2400">
                <a:solidFill>
                  <a:srgbClr val="3D879A"/>
                </a:solidFill>
                <a:latin typeface="Microsoft Sans Serif" charset="0"/>
                <a:ea typeface="Microsoft Sans Serif" charset="0"/>
                <a:cs typeface="Microsoft Sans Serif" charset="0"/>
              </a:rPr>
            </a:br>
            <a:r>
              <a:rPr lang="en-US" sz="2400">
                <a:solidFill>
                  <a:srgbClr val="3D879A"/>
                </a:solidFill>
                <a:latin typeface="Microsoft Sans Serif" charset="0"/>
                <a:ea typeface="Microsoft Sans Serif" charset="0"/>
                <a:cs typeface="Microsoft Sans Serif" charset="0"/>
              </a:rPr>
              <a:t>for </a:t>
            </a:r>
            <a:r>
              <a:rPr lang="en-US" sz="2400" dirty="0">
                <a:solidFill>
                  <a:srgbClr val="3D879A"/>
                </a:solidFill>
                <a:latin typeface="Microsoft Sans Serif" charset="0"/>
                <a:ea typeface="Microsoft Sans Serif" charset="0"/>
                <a:cs typeface="Microsoft Sans Serif" charset="0"/>
              </a:rPr>
              <a:t>Growth</a:t>
            </a:r>
            <a:endParaRPr lang="en-US" sz="2400" dirty="0">
              <a:solidFill>
                <a:schemeClr val="bg1">
                  <a:lumMod val="50000"/>
                </a:schemeClr>
              </a:solidFill>
              <a:latin typeface="Microsoft Sans Serif" charset="0"/>
              <a:ea typeface="Microsoft Sans Serif" charset="0"/>
              <a:cs typeface="Microsoft Sans Serif" charset="0"/>
            </a:endParaRPr>
          </a:p>
        </p:txBody>
      </p:sp>
      <p:pic>
        <p:nvPicPr>
          <p:cNvPr id="35" name="Picture 3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5283" y="2276115"/>
            <a:ext cx="1071341" cy="1071341"/>
          </a:xfrm>
          <a:prstGeom prst="rect">
            <a:avLst/>
          </a:prstGeom>
        </p:spPr>
      </p:pic>
      <p:sp>
        <p:nvSpPr>
          <p:cNvPr id="39" name="Content Placeholder 2"/>
          <p:cNvSpPr txBox="1">
            <a:spLocks/>
          </p:cNvSpPr>
          <p:nvPr/>
        </p:nvSpPr>
        <p:spPr>
          <a:xfrm>
            <a:off x="8986591" y="4373874"/>
            <a:ext cx="2228723" cy="125975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3D879A"/>
              </a:buClr>
              <a:buNone/>
            </a:pPr>
            <a:r>
              <a:rPr lang="en-US" sz="1800" dirty="0">
                <a:solidFill>
                  <a:schemeClr val="bg1">
                    <a:lumMod val="50000"/>
                  </a:schemeClr>
                </a:solidFill>
                <a:latin typeface="Microsoft Sans Serif" charset="0"/>
                <a:ea typeface="Microsoft Sans Serif" charset="0"/>
                <a:cs typeface="Microsoft Sans Serif" charset="0"/>
              </a:rPr>
              <a:t>A Key Portfolio Component</a:t>
            </a:r>
          </a:p>
        </p:txBody>
      </p:sp>
      <p:sp>
        <p:nvSpPr>
          <p:cNvPr id="4" name="Slide Number Placeholder 3"/>
          <p:cNvSpPr>
            <a:spLocks noGrp="1"/>
          </p:cNvSpPr>
          <p:nvPr>
            <p:ph type="sldNum" sz="quarter" idx="4"/>
          </p:nvPr>
        </p:nvSpPr>
        <p:spPr/>
        <p:txBody>
          <a:bodyPr/>
          <a:lstStyle/>
          <a:p>
            <a:fld id="{BB95469A-688F-E64F-82FB-9E52813A66CC}" type="slidenum">
              <a:rPr lang="en-US" smtClean="0"/>
              <a:pPr/>
              <a:t>27</a:t>
            </a:fld>
            <a:endParaRPr lang="en-US" dirty="0"/>
          </a:p>
        </p:txBody>
      </p:sp>
    </p:spTree>
    <p:extLst>
      <p:ext uri="{BB962C8B-B14F-4D97-AF65-F5344CB8AC3E}">
        <p14:creationId xmlns:p14="http://schemas.microsoft.com/office/powerpoint/2010/main" val="1321019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2" name="Rectangle 31"/>
          <p:cNvSpPr/>
          <p:nvPr/>
        </p:nvSpPr>
        <p:spPr>
          <a:xfrm>
            <a:off x="-1" y="3260501"/>
            <a:ext cx="12192001" cy="3245175"/>
          </a:xfrm>
          <a:prstGeom prst="rect">
            <a:avLst/>
          </a:prstGeom>
          <a:solidFill>
            <a:srgbClr val="003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949"/>
              </a:solidFill>
            </a:endParaRPr>
          </a:p>
        </p:txBody>
      </p:sp>
      <p:sp>
        <p:nvSpPr>
          <p:cNvPr id="2" name="Title 1"/>
          <p:cNvSpPr>
            <a:spLocks noGrp="1"/>
          </p:cNvSpPr>
          <p:nvPr>
            <p:ph type="title"/>
          </p:nvPr>
        </p:nvSpPr>
        <p:spPr/>
        <p:txBody>
          <a:bodyPr>
            <a:normAutofit fontScale="90000"/>
          </a:bodyPr>
          <a:lstStyle/>
          <a:p>
            <a:r>
              <a:rPr lang="en-US" dirty="0"/>
              <a:t>Self Storage Companies</a:t>
            </a:r>
          </a:p>
        </p:txBody>
      </p:sp>
      <p:sp>
        <p:nvSpPr>
          <p:cNvPr id="18" name="Content Placeholder 2"/>
          <p:cNvSpPr txBox="1">
            <a:spLocks/>
          </p:cNvSpPr>
          <p:nvPr/>
        </p:nvSpPr>
        <p:spPr>
          <a:xfrm>
            <a:off x="501316" y="1356463"/>
            <a:ext cx="10371896" cy="4606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400" dirty="0">
                <a:solidFill>
                  <a:srgbClr val="3D879A"/>
                </a:solidFill>
                <a:latin typeface="Microsoft Sans Serif" charset="0"/>
                <a:ea typeface="Microsoft Sans Serif" charset="0"/>
                <a:cs typeface="Microsoft Sans Serif" charset="0"/>
              </a:rPr>
              <a:t>Publicly Traded Self Storage Companies</a:t>
            </a:r>
          </a:p>
        </p:txBody>
      </p:sp>
      <p:grpSp>
        <p:nvGrpSpPr>
          <p:cNvPr id="6" name="Group 5"/>
          <p:cNvGrpSpPr/>
          <p:nvPr/>
        </p:nvGrpSpPr>
        <p:grpSpPr>
          <a:xfrm>
            <a:off x="5566327" y="2014756"/>
            <a:ext cx="1343821" cy="1065013"/>
            <a:chOff x="521178" y="2014756"/>
            <a:chExt cx="1343821" cy="1065013"/>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471" y="2014756"/>
              <a:ext cx="1206027" cy="545727"/>
            </a:xfrm>
            <a:prstGeom prst="rect">
              <a:avLst/>
            </a:prstGeom>
          </p:spPr>
        </p:pic>
        <p:sp>
          <p:nvSpPr>
            <p:cNvPr id="25" name="Rectangle 24"/>
            <p:cNvSpPr/>
            <p:nvPr/>
          </p:nvSpPr>
          <p:spPr>
            <a:xfrm>
              <a:off x="521178" y="2741215"/>
              <a:ext cx="1343821" cy="338554"/>
            </a:xfrm>
            <a:prstGeom prst="rect">
              <a:avLst/>
            </a:prstGeom>
          </p:spPr>
          <p:txBody>
            <a:bodyPr wrap="squar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 EXR</a:t>
              </a:r>
              <a:endParaRPr lang="en-US" sz="1600" dirty="0"/>
            </a:p>
          </p:txBody>
        </p:sp>
      </p:grpSp>
      <p:grpSp>
        <p:nvGrpSpPr>
          <p:cNvPr id="10" name="Group 9"/>
          <p:cNvGrpSpPr/>
          <p:nvPr/>
        </p:nvGrpSpPr>
        <p:grpSpPr>
          <a:xfrm>
            <a:off x="592058" y="1982235"/>
            <a:ext cx="1261885" cy="1097534"/>
            <a:chOff x="2319558" y="1982235"/>
            <a:chExt cx="1261885" cy="1097534"/>
          </a:xfrm>
        </p:grpSpPr>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7112" y="1982235"/>
              <a:ext cx="1223831" cy="630082"/>
            </a:xfrm>
            <a:prstGeom prst="rect">
              <a:avLst/>
            </a:prstGeom>
          </p:spPr>
        </p:pic>
        <p:sp>
          <p:nvSpPr>
            <p:cNvPr id="26" name="Rectangle 25"/>
            <p:cNvSpPr/>
            <p:nvPr/>
          </p:nvSpPr>
          <p:spPr>
            <a:xfrm>
              <a:off x="2319558" y="2741215"/>
              <a:ext cx="1261885" cy="338554"/>
            </a:xfrm>
            <a:prstGeom prst="rect">
              <a:avLst/>
            </a:prstGeom>
          </p:spPr>
          <p:txBody>
            <a:bodyPr wrap="non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 PSA</a:t>
              </a:r>
              <a:endParaRPr lang="en-US" sz="1600" dirty="0"/>
            </a:p>
          </p:txBody>
        </p:sp>
      </p:grpSp>
      <p:grpSp>
        <p:nvGrpSpPr>
          <p:cNvPr id="11" name="Group 10"/>
          <p:cNvGrpSpPr/>
          <p:nvPr/>
        </p:nvGrpSpPr>
        <p:grpSpPr>
          <a:xfrm>
            <a:off x="7251045" y="2207266"/>
            <a:ext cx="1420582" cy="872503"/>
            <a:chOff x="3965375" y="2207266"/>
            <a:chExt cx="1420582" cy="872503"/>
          </a:xfrm>
        </p:grpSpPr>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11970" y="2207266"/>
              <a:ext cx="1317963" cy="295964"/>
            </a:xfrm>
            <a:prstGeom prst="rect">
              <a:avLst/>
            </a:prstGeom>
          </p:spPr>
        </p:pic>
        <p:sp>
          <p:nvSpPr>
            <p:cNvPr id="27" name="Rectangle 26"/>
            <p:cNvSpPr/>
            <p:nvPr/>
          </p:nvSpPr>
          <p:spPr>
            <a:xfrm>
              <a:off x="3965375" y="2741215"/>
              <a:ext cx="1420582" cy="338554"/>
            </a:xfrm>
            <a:prstGeom prst="rect">
              <a:avLst/>
            </a:prstGeom>
          </p:spPr>
          <p:txBody>
            <a:bodyPr wrap="non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 CUBE</a:t>
              </a:r>
              <a:endParaRPr lang="en-US" sz="1600" dirty="0"/>
            </a:p>
          </p:txBody>
        </p:sp>
      </p:grpSp>
      <p:grpSp>
        <p:nvGrpSpPr>
          <p:cNvPr id="12" name="Group 11"/>
          <p:cNvGrpSpPr/>
          <p:nvPr/>
        </p:nvGrpSpPr>
        <p:grpSpPr>
          <a:xfrm>
            <a:off x="2288674" y="1784244"/>
            <a:ext cx="1229488" cy="1295525"/>
            <a:chOff x="5681819" y="1784244"/>
            <a:chExt cx="1229488" cy="1295525"/>
          </a:xfrm>
        </p:grpSpPr>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81819" y="1784244"/>
              <a:ext cx="1229488" cy="1229488"/>
            </a:xfrm>
            <a:prstGeom prst="rect">
              <a:avLst/>
            </a:prstGeom>
          </p:spPr>
        </p:pic>
        <p:sp>
          <p:nvSpPr>
            <p:cNvPr id="28" name="Rectangle 27"/>
            <p:cNvSpPr/>
            <p:nvPr/>
          </p:nvSpPr>
          <p:spPr>
            <a:xfrm>
              <a:off x="5716116" y="2741215"/>
              <a:ext cx="1160895" cy="338554"/>
            </a:xfrm>
            <a:prstGeom prst="rect">
              <a:avLst/>
            </a:prstGeom>
          </p:spPr>
          <p:txBody>
            <a:bodyPr wrap="non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 LSI</a:t>
              </a:r>
              <a:endParaRPr lang="en-US" sz="1600" dirty="0"/>
            </a:p>
          </p:txBody>
        </p:sp>
      </p:grpSp>
      <p:grpSp>
        <p:nvGrpSpPr>
          <p:cNvPr id="14" name="Group 13"/>
          <p:cNvGrpSpPr/>
          <p:nvPr/>
        </p:nvGrpSpPr>
        <p:grpSpPr>
          <a:xfrm>
            <a:off x="3877461" y="2196880"/>
            <a:ext cx="1398140" cy="882889"/>
            <a:chOff x="7217241" y="2196880"/>
            <a:chExt cx="1398140" cy="882889"/>
          </a:xfrm>
        </p:grpSpPr>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04394" y="2196880"/>
              <a:ext cx="1223830" cy="377689"/>
            </a:xfrm>
            <a:prstGeom prst="rect">
              <a:avLst/>
            </a:prstGeom>
          </p:spPr>
        </p:pic>
        <p:sp>
          <p:nvSpPr>
            <p:cNvPr id="29" name="Rectangle 28"/>
            <p:cNvSpPr/>
            <p:nvPr/>
          </p:nvSpPr>
          <p:spPr>
            <a:xfrm>
              <a:off x="7217241" y="2741215"/>
              <a:ext cx="1398140" cy="338554"/>
            </a:xfrm>
            <a:prstGeom prst="rect">
              <a:avLst/>
            </a:prstGeom>
          </p:spPr>
          <p:txBody>
            <a:bodyPr wrap="none">
              <a:spAutoFit/>
            </a:bodyPr>
            <a:lstStyle/>
            <a:p>
              <a:pPr algn="ctr"/>
              <a:r>
                <a:rPr lang="en-US" sz="1600">
                  <a:solidFill>
                    <a:schemeClr val="bg1">
                      <a:lumMod val="50000"/>
                    </a:schemeClr>
                  </a:solidFill>
                  <a:latin typeface="Microsoft Sans Serif" charset="0"/>
                  <a:ea typeface="Microsoft Sans Serif" charset="0"/>
                  <a:cs typeface="Microsoft Sans Serif" charset="0"/>
                </a:rPr>
                <a:t>NYSE: UHAL</a:t>
              </a:r>
              <a:endParaRPr lang="en-US" sz="1600" dirty="0"/>
            </a:p>
          </p:txBody>
        </p:sp>
      </p:grpSp>
      <p:grpSp>
        <p:nvGrpSpPr>
          <p:cNvPr id="17" name="Group 16"/>
          <p:cNvGrpSpPr/>
          <p:nvPr/>
        </p:nvGrpSpPr>
        <p:grpSpPr>
          <a:xfrm>
            <a:off x="8912177" y="2200405"/>
            <a:ext cx="1415016" cy="879364"/>
            <a:chOff x="8942657" y="2200405"/>
            <a:chExt cx="1415016" cy="879364"/>
          </a:xfrm>
        </p:grpSpPr>
        <p:pic>
          <p:nvPicPr>
            <p:cNvPr id="7"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42657" y="2200405"/>
              <a:ext cx="1415016" cy="496088"/>
            </a:xfrm>
            <a:prstGeom prst="rect">
              <a:avLst/>
            </a:prstGeom>
          </p:spPr>
        </p:pic>
        <p:sp>
          <p:nvSpPr>
            <p:cNvPr id="30" name="Rectangle 29"/>
            <p:cNvSpPr/>
            <p:nvPr/>
          </p:nvSpPr>
          <p:spPr>
            <a:xfrm>
              <a:off x="8962316" y="2741215"/>
              <a:ext cx="1375698" cy="338554"/>
            </a:xfrm>
            <a:prstGeom prst="rect">
              <a:avLst/>
            </a:prstGeom>
          </p:spPr>
          <p:txBody>
            <a:bodyPr wrap="non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 JCAP</a:t>
              </a:r>
              <a:endParaRPr lang="en-US" sz="1600" dirty="0"/>
            </a:p>
          </p:txBody>
        </p:sp>
      </p:grpSp>
      <p:grpSp>
        <p:nvGrpSpPr>
          <p:cNvPr id="19" name="Group 18"/>
          <p:cNvGrpSpPr/>
          <p:nvPr/>
        </p:nvGrpSpPr>
        <p:grpSpPr>
          <a:xfrm>
            <a:off x="10558794" y="1886622"/>
            <a:ext cx="1273105" cy="1193147"/>
            <a:chOff x="10558794" y="1886622"/>
            <a:chExt cx="1273105" cy="1193147"/>
          </a:xfrm>
        </p:grpSpPr>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92332" y="1886622"/>
              <a:ext cx="1206028" cy="805565"/>
            </a:xfrm>
            <a:prstGeom prst="rect">
              <a:avLst/>
            </a:prstGeom>
          </p:spPr>
        </p:pic>
        <p:sp>
          <p:nvSpPr>
            <p:cNvPr id="31" name="Rectangle 30"/>
            <p:cNvSpPr/>
            <p:nvPr/>
          </p:nvSpPr>
          <p:spPr>
            <a:xfrm>
              <a:off x="10558794" y="2741215"/>
              <a:ext cx="1273105" cy="338554"/>
            </a:xfrm>
            <a:prstGeom prst="rect">
              <a:avLst/>
            </a:prstGeom>
          </p:spPr>
          <p:txBody>
            <a:bodyPr wrap="none">
              <a:spAutoFit/>
            </a:bodyPr>
            <a:lstStyle/>
            <a:p>
              <a:pPr algn="ctr"/>
              <a:r>
                <a:rPr lang="en-US" sz="1600" dirty="0">
                  <a:solidFill>
                    <a:schemeClr val="bg1">
                      <a:lumMod val="50000"/>
                    </a:schemeClr>
                  </a:solidFill>
                  <a:latin typeface="Microsoft Sans Serif" charset="0"/>
                  <a:ea typeface="Microsoft Sans Serif" charset="0"/>
                  <a:cs typeface="Microsoft Sans Serif" charset="0"/>
                </a:rPr>
                <a:t>NYSE: NSA</a:t>
              </a:r>
              <a:endParaRPr lang="en-US" sz="1600" dirty="0"/>
            </a:p>
          </p:txBody>
        </p:sp>
      </p:grpSp>
      <p:pic>
        <p:nvPicPr>
          <p:cNvPr id="34" name="Picture 3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82291" y="4159168"/>
            <a:ext cx="2237614" cy="1352587"/>
          </a:xfrm>
          <a:prstGeom prst="rect">
            <a:avLst/>
          </a:prstGeom>
        </p:spPr>
      </p:pic>
      <p:pic>
        <p:nvPicPr>
          <p:cNvPr id="36" name="Picture 3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026132" y="4008624"/>
            <a:ext cx="2040834" cy="1630146"/>
          </a:xfrm>
          <a:prstGeom prst="rect">
            <a:avLst/>
          </a:prstGeom>
        </p:spPr>
      </p:pic>
      <p:sp>
        <p:nvSpPr>
          <p:cNvPr id="45" name="Content Placeholder 2"/>
          <p:cNvSpPr txBox="1">
            <a:spLocks/>
          </p:cNvSpPr>
          <p:nvPr/>
        </p:nvSpPr>
        <p:spPr>
          <a:xfrm>
            <a:off x="592783" y="3382395"/>
            <a:ext cx="5503215" cy="402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2400" dirty="0">
                <a:solidFill>
                  <a:schemeClr val="bg1"/>
                </a:solidFill>
                <a:latin typeface="Microsoft Sans Serif" charset="0"/>
                <a:ea typeface="Microsoft Sans Serif" charset="0"/>
                <a:cs typeface="Microsoft Sans Serif" charset="0"/>
              </a:rPr>
              <a:t>Public Non-Traded Self Storage REITs</a:t>
            </a:r>
          </a:p>
        </p:txBody>
      </p:sp>
      <p:sp>
        <p:nvSpPr>
          <p:cNvPr id="3" name="Slide Number Placeholder 2"/>
          <p:cNvSpPr>
            <a:spLocks noGrp="1"/>
          </p:cNvSpPr>
          <p:nvPr>
            <p:ph type="sldNum" sz="quarter" idx="4"/>
          </p:nvPr>
        </p:nvSpPr>
        <p:spPr/>
        <p:txBody>
          <a:bodyPr/>
          <a:lstStyle/>
          <a:p>
            <a:fld id="{BB95469A-688F-E64F-82FB-9E52813A66CC}" type="slidenum">
              <a:rPr lang="en-US" smtClean="0"/>
              <a:pPr/>
              <a:t>28</a:t>
            </a:fld>
            <a:endParaRPr lang="en-US" dirty="0"/>
          </a:p>
        </p:txBody>
      </p:sp>
      <p:sp>
        <p:nvSpPr>
          <p:cNvPr id="39" name="Rounded Rectangle 38"/>
          <p:cNvSpPr/>
          <p:nvPr/>
        </p:nvSpPr>
        <p:spPr>
          <a:xfrm>
            <a:off x="2701196" y="5833327"/>
            <a:ext cx="2399805" cy="374538"/>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OFFERING CLOSED -</a:t>
            </a:r>
          </a:p>
        </p:txBody>
      </p:sp>
      <p:sp>
        <p:nvSpPr>
          <p:cNvPr id="41" name="Rounded Rectangle 40"/>
          <p:cNvSpPr/>
          <p:nvPr/>
        </p:nvSpPr>
        <p:spPr>
          <a:xfrm>
            <a:off x="6846647" y="5833327"/>
            <a:ext cx="2399805" cy="374538"/>
          </a:xfrm>
          <a:prstGeom prst="roundRect">
            <a:avLst/>
          </a:prstGeom>
          <a:solidFill>
            <a:srgbClr val="FF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3949"/>
                </a:solidFill>
              </a:rPr>
              <a:t>- OFFERING OPEN -</a:t>
            </a:r>
          </a:p>
        </p:txBody>
      </p:sp>
    </p:spTree>
    <p:extLst>
      <p:ext uri="{BB962C8B-B14F-4D97-AF65-F5344CB8AC3E}">
        <p14:creationId xmlns:p14="http://schemas.microsoft.com/office/powerpoint/2010/main" val="2140725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83086" y="5021612"/>
            <a:ext cx="8827616" cy="91054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00233" y="1945146"/>
            <a:ext cx="2988486" cy="2387096"/>
          </a:xfrm>
          <a:prstGeom prst="rect">
            <a:avLst/>
          </a:prstGeom>
        </p:spPr>
      </p:pic>
      <p:sp>
        <p:nvSpPr>
          <p:cNvPr id="3" name="Slide Number Placeholder 2"/>
          <p:cNvSpPr>
            <a:spLocks noGrp="1"/>
          </p:cNvSpPr>
          <p:nvPr>
            <p:ph type="sldNum" sz="quarter" idx="4"/>
          </p:nvPr>
        </p:nvSpPr>
        <p:spPr/>
        <p:txBody>
          <a:bodyPr/>
          <a:lstStyle/>
          <a:p>
            <a:fld id="{BB95469A-688F-E64F-82FB-9E52813A66CC}" type="slidenum">
              <a:rPr lang="en-US" smtClean="0"/>
              <a:pPr/>
              <a:t>29</a:t>
            </a:fld>
            <a:endParaRPr lang="en-US" dirty="0"/>
          </a:p>
        </p:txBody>
      </p:sp>
    </p:spTree>
    <p:extLst>
      <p:ext uri="{BB962C8B-B14F-4D97-AF65-F5344CB8AC3E}">
        <p14:creationId xmlns:p14="http://schemas.microsoft.com/office/powerpoint/2010/main" val="163569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879A"/>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a:stretch/>
        </p:blipFill>
        <p:spPr>
          <a:xfrm>
            <a:off x="0" y="1243584"/>
            <a:ext cx="12188952" cy="5201822"/>
          </a:xfrm>
          <a:prstGeom prst="rect">
            <a:avLst/>
          </a:prstGeom>
          <a:noFill/>
          <a:ln>
            <a:noFill/>
          </a:ln>
        </p:spPr>
      </p:pic>
      <p:sp>
        <p:nvSpPr>
          <p:cNvPr id="2" name="Title 1"/>
          <p:cNvSpPr>
            <a:spLocks noGrp="1"/>
          </p:cNvSpPr>
          <p:nvPr>
            <p:ph type="title"/>
          </p:nvPr>
        </p:nvSpPr>
        <p:spPr/>
        <p:txBody>
          <a:bodyPr>
            <a:normAutofit fontScale="90000"/>
          </a:bodyPr>
          <a:lstStyle/>
          <a:p>
            <a:r>
              <a:rPr lang="en-US" dirty="0"/>
              <a:t>Agenda</a:t>
            </a:r>
          </a:p>
        </p:txBody>
      </p:sp>
      <p:sp>
        <p:nvSpPr>
          <p:cNvPr id="16" name="Rectangle 15"/>
          <p:cNvSpPr/>
          <p:nvPr/>
        </p:nvSpPr>
        <p:spPr>
          <a:xfrm>
            <a:off x="1478229" y="2090242"/>
            <a:ext cx="10900610" cy="3493264"/>
          </a:xfrm>
          <a:prstGeom prst="rect">
            <a:avLst/>
          </a:prstGeom>
        </p:spPr>
        <p:txBody>
          <a:bodyPr wrap="square">
            <a:spAutoFit/>
          </a:bodyPr>
          <a:lstStyle/>
          <a:p>
            <a:pPr algn="just">
              <a:lnSpc>
                <a:spcPct val="200000"/>
              </a:lnSpc>
              <a:spcBef>
                <a:spcPts val="105"/>
              </a:spcBef>
              <a:spcAft>
                <a:spcPts val="160"/>
              </a:spcAft>
            </a:pPr>
            <a:r>
              <a:rPr lang="en-US" sz="3600" dirty="0">
                <a:solidFill>
                  <a:schemeClr val="bg1"/>
                </a:solidFill>
                <a:latin typeface="Calibri" charset="0"/>
                <a:ea typeface="Calibri" charset="0"/>
                <a:cs typeface="Calibri" charset="0"/>
              </a:rPr>
              <a:t>SmartStop Asset Management, LLC</a:t>
            </a:r>
          </a:p>
          <a:p>
            <a:pPr algn="just">
              <a:lnSpc>
                <a:spcPct val="200000"/>
              </a:lnSpc>
              <a:spcBef>
                <a:spcPts val="105"/>
              </a:spcBef>
              <a:spcAft>
                <a:spcPts val="160"/>
              </a:spcAft>
            </a:pPr>
            <a:r>
              <a:rPr lang="en-US" sz="3600" dirty="0">
                <a:solidFill>
                  <a:schemeClr val="bg1"/>
                </a:solidFill>
                <a:effectLst/>
                <a:latin typeface="Calibri" charset="0"/>
                <a:ea typeface="Calibri" charset="0"/>
                <a:cs typeface="Calibri" charset="0"/>
              </a:rPr>
              <a:t>Why Self Storage?</a:t>
            </a:r>
          </a:p>
          <a:p>
            <a:pPr algn="just">
              <a:lnSpc>
                <a:spcPct val="200000"/>
              </a:lnSpc>
              <a:spcBef>
                <a:spcPts val="105"/>
              </a:spcBef>
              <a:spcAft>
                <a:spcPts val="160"/>
              </a:spcAft>
            </a:pPr>
            <a:r>
              <a:rPr lang="en-US" sz="3600" dirty="0">
                <a:solidFill>
                  <a:schemeClr val="bg1"/>
                </a:solidFill>
                <a:latin typeface="Calibri" charset="0"/>
                <a:ea typeface="Calibri" charset="0"/>
                <a:cs typeface="Calibri" charset="0"/>
              </a:rPr>
              <a:t>Strategic Storage Trust IV, Inc.</a:t>
            </a:r>
            <a:endParaRPr lang="en-US" sz="3600" dirty="0">
              <a:solidFill>
                <a:schemeClr val="bg1"/>
              </a:solidFill>
              <a:effectLst/>
              <a:latin typeface="Calibri" charset="0"/>
              <a:ea typeface="Calibri" charset="0"/>
              <a:cs typeface="Calibri" charset="0"/>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251" y="2448622"/>
            <a:ext cx="669003" cy="669003"/>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251" y="3594504"/>
            <a:ext cx="669003" cy="669003"/>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251" y="4735788"/>
            <a:ext cx="669003" cy="669003"/>
          </a:xfrm>
          <a:prstGeom prst="rect">
            <a:avLst/>
          </a:prstGeom>
        </p:spPr>
      </p:pic>
      <p:sp>
        <p:nvSpPr>
          <p:cNvPr id="4" name="Slide Number Placeholder 3"/>
          <p:cNvSpPr>
            <a:spLocks noGrp="1"/>
          </p:cNvSpPr>
          <p:nvPr>
            <p:ph type="sldNum" sz="quarter" idx="4"/>
          </p:nvPr>
        </p:nvSpPr>
        <p:spPr/>
        <p:txBody>
          <a:bodyPr/>
          <a:lstStyle/>
          <a:p>
            <a:fld id="{BB95469A-688F-E64F-82FB-9E52813A66CC}" type="slidenum">
              <a:rPr lang="en-US" smtClean="0"/>
              <a:pPr/>
              <a:t>3</a:t>
            </a:fld>
            <a:endParaRPr lang="en-US" dirty="0"/>
          </a:p>
        </p:txBody>
      </p:sp>
    </p:spTree>
    <p:extLst>
      <p:ext uri="{BB962C8B-B14F-4D97-AF65-F5344CB8AC3E}">
        <p14:creationId xmlns:p14="http://schemas.microsoft.com/office/powerpoint/2010/main" val="242665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7" name="Content Placeholder 2"/>
          <p:cNvSpPr txBox="1">
            <a:spLocks/>
          </p:cNvSpPr>
          <p:nvPr/>
        </p:nvSpPr>
        <p:spPr>
          <a:xfrm>
            <a:off x="3837651" y="1533446"/>
            <a:ext cx="4519746" cy="39220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3D879A"/>
              </a:buClr>
              <a:buNone/>
            </a:pPr>
            <a:r>
              <a:rPr lang="en-US" sz="2400" dirty="0">
                <a:solidFill>
                  <a:srgbClr val="3D879A"/>
                </a:solidFill>
                <a:latin typeface="Microsoft Sans Serif" charset="0"/>
                <a:ea typeface="Microsoft Sans Serif" charset="0"/>
                <a:cs typeface="Microsoft Sans Serif" charset="0"/>
              </a:rPr>
              <a:t>Main Office</a:t>
            </a:r>
          </a:p>
        </p:txBody>
      </p:sp>
      <p:sp>
        <p:nvSpPr>
          <p:cNvPr id="4" name="Rectangle 3"/>
          <p:cNvSpPr/>
          <p:nvPr/>
        </p:nvSpPr>
        <p:spPr>
          <a:xfrm>
            <a:off x="3837651" y="1831378"/>
            <a:ext cx="4519746" cy="584775"/>
          </a:xfrm>
          <a:prstGeom prst="rect">
            <a:avLst/>
          </a:prstGeom>
        </p:spPr>
        <p:txBody>
          <a:bodyPr wrap="square">
            <a:spAutoFit/>
          </a:bodyPr>
          <a:lstStyle/>
          <a:p>
            <a:pPr algn="ctr">
              <a:buClr>
                <a:srgbClr val="3D879A"/>
              </a:buClr>
            </a:pPr>
            <a:r>
              <a:rPr lang="en-US" sz="1600" dirty="0">
                <a:solidFill>
                  <a:schemeClr val="bg1">
                    <a:lumMod val="50000"/>
                  </a:schemeClr>
                </a:solidFill>
                <a:latin typeface="Microsoft Sans Serif" charset="0"/>
                <a:ea typeface="Microsoft Sans Serif" charset="0"/>
                <a:cs typeface="Microsoft Sans Serif" charset="0"/>
              </a:rPr>
              <a:t>10 Terrace Road</a:t>
            </a:r>
          </a:p>
          <a:p>
            <a:pPr algn="ctr">
              <a:buClr>
                <a:srgbClr val="3D879A"/>
              </a:buClr>
            </a:pPr>
            <a:r>
              <a:rPr lang="en-US" sz="1600" dirty="0">
                <a:solidFill>
                  <a:schemeClr val="bg1">
                    <a:lumMod val="50000"/>
                  </a:schemeClr>
                </a:solidFill>
                <a:latin typeface="Microsoft Sans Serif" charset="0"/>
                <a:ea typeface="Microsoft Sans Serif" charset="0"/>
                <a:cs typeface="Microsoft Sans Serif" charset="0"/>
              </a:rPr>
              <a:t>Ladera Ranch, CA 92694</a:t>
            </a:r>
          </a:p>
        </p:txBody>
      </p:sp>
      <p:sp>
        <p:nvSpPr>
          <p:cNvPr id="25" name="Content Placeholder 2"/>
          <p:cNvSpPr txBox="1">
            <a:spLocks/>
          </p:cNvSpPr>
          <p:nvPr/>
        </p:nvSpPr>
        <p:spPr>
          <a:xfrm>
            <a:off x="3837651" y="2670629"/>
            <a:ext cx="4519746" cy="39220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3D879A"/>
              </a:buClr>
              <a:buNone/>
            </a:pPr>
            <a:r>
              <a:rPr lang="en-US" sz="2400" dirty="0">
                <a:solidFill>
                  <a:srgbClr val="3D879A"/>
                </a:solidFill>
                <a:latin typeface="Microsoft Sans Serif" charset="0"/>
                <a:ea typeface="Microsoft Sans Serif" charset="0"/>
                <a:cs typeface="Microsoft Sans Serif" charset="0"/>
              </a:rPr>
              <a:t>Sales Desk</a:t>
            </a:r>
          </a:p>
        </p:txBody>
      </p:sp>
      <p:sp>
        <p:nvSpPr>
          <p:cNvPr id="28" name="Rectangle 27"/>
          <p:cNvSpPr/>
          <p:nvPr/>
        </p:nvSpPr>
        <p:spPr>
          <a:xfrm>
            <a:off x="3837651" y="2968561"/>
            <a:ext cx="4519746" cy="1077218"/>
          </a:xfrm>
          <a:prstGeom prst="rect">
            <a:avLst/>
          </a:prstGeom>
        </p:spPr>
        <p:txBody>
          <a:bodyPr wrap="square">
            <a:spAutoFit/>
          </a:bodyPr>
          <a:lstStyle/>
          <a:p>
            <a:pPr algn="ctr">
              <a:buClr>
                <a:srgbClr val="3D879A"/>
              </a:buClr>
            </a:pPr>
            <a:r>
              <a:rPr lang="en-US" sz="1600" dirty="0">
                <a:solidFill>
                  <a:schemeClr val="bg1">
                    <a:lumMod val="50000"/>
                  </a:schemeClr>
                </a:solidFill>
                <a:latin typeface="Microsoft Sans Serif" charset="0"/>
                <a:ea typeface="Microsoft Sans Serif" charset="0"/>
                <a:cs typeface="Microsoft Sans Serif" charset="0"/>
              </a:rPr>
              <a:t>877.32.REIT5 (877.327.3485)</a:t>
            </a:r>
          </a:p>
          <a:p>
            <a:pPr algn="ctr">
              <a:buClr>
                <a:srgbClr val="3D879A"/>
              </a:buClr>
            </a:pPr>
            <a:r>
              <a:rPr lang="en-US" sz="1600" dirty="0">
                <a:solidFill>
                  <a:schemeClr val="bg1">
                    <a:lumMod val="50000"/>
                  </a:schemeClr>
                </a:solidFill>
                <a:latin typeface="Microsoft Sans Serif" charset="0"/>
                <a:ea typeface="Microsoft Sans Serif" charset="0"/>
                <a:cs typeface="Microsoft Sans Serif" charset="0"/>
              </a:rPr>
              <a:t>info@strategicREIT.com</a:t>
            </a:r>
          </a:p>
          <a:p>
            <a:pPr algn="ctr">
              <a:buClr>
                <a:srgbClr val="3D879A"/>
              </a:buClr>
            </a:pPr>
            <a:r>
              <a:rPr lang="en-US" sz="1600" dirty="0">
                <a:solidFill>
                  <a:schemeClr val="bg1">
                    <a:lumMod val="50000"/>
                  </a:schemeClr>
                </a:solidFill>
                <a:latin typeface="Microsoft Sans Serif" charset="0"/>
                <a:ea typeface="Microsoft Sans Serif" charset="0"/>
                <a:cs typeface="Microsoft Sans Serif" charset="0"/>
              </a:rPr>
              <a:t>Company Info: </a:t>
            </a:r>
            <a:r>
              <a:rPr lang="en-US" sz="1600" dirty="0" err="1">
                <a:solidFill>
                  <a:schemeClr val="bg1">
                    <a:lumMod val="50000"/>
                  </a:schemeClr>
                </a:solidFill>
                <a:latin typeface="Microsoft Sans Serif" charset="0"/>
                <a:ea typeface="Microsoft Sans Serif" charset="0"/>
                <a:cs typeface="Microsoft Sans Serif" charset="0"/>
              </a:rPr>
              <a:t>StrategicREIT.com</a:t>
            </a:r>
            <a:endParaRPr lang="en-US" sz="1600" dirty="0">
              <a:solidFill>
                <a:schemeClr val="bg1">
                  <a:lumMod val="50000"/>
                </a:schemeClr>
              </a:solidFill>
              <a:latin typeface="Microsoft Sans Serif" charset="0"/>
              <a:ea typeface="Microsoft Sans Serif" charset="0"/>
              <a:cs typeface="Microsoft Sans Serif" charset="0"/>
            </a:endParaRPr>
          </a:p>
          <a:p>
            <a:pPr algn="ctr">
              <a:buClr>
                <a:srgbClr val="3D879A"/>
              </a:buClr>
            </a:pPr>
            <a:r>
              <a:rPr lang="en-US" sz="1600" dirty="0">
                <a:solidFill>
                  <a:schemeClr val="bg1">
                    <a:lumMod val="50000"/>
                  </a:schemeClr>
                </a:solidFill>
                <a:latin typeface="Microsoft Sans Serif" charset="0"/>
                <a:ea typeface="Microsoft Sans Serif" charset="0"/>
                <a:cs typeface="Microsoft Sans Serif" charset="0"/>
              </a:rPr>
              <a:t>Storage Rentals: </a:t>
            </a:r>
            <a:r>
              <a:rPr lang="en-US" sz="1600" dirty="0" err="1">
                <a:solidFill>
                  <a:schemeClr val="bg1">
                    <a:lumMod val="50000"/>
                  </a:schemeClr>
                </a:solidFill>
                <a:latin typeface="Microsoft Sans Serif" charset="0"/>
                <a:ea typeface="Microsoft Sans Serif" charset="0"/>
                <a:cs typeface="Microsoft Sans Serif" charset="0"/>
              </a:rPr>
              <a:t>SmartStopSelfStorage.com</a:t>
            </a:r>
            <a:endParaRPr lang="en-US" sz="1600" dirty="0">
              <a:solidFill>
                <a:schemeClr val="bg1">
                  <a:lumMod val="50000"/>
                </a:schemeClr>
              </a:solidFill>
              <a:latin typeface="Microsoft Sans Serif" charset="0"/>
              <a:ea typeface="Microsoft Sans Serif" charset="0"/>
              <a:cs typeface="Microsoft Sans Serif" charset="0"/>
            </a:endParaRPr>
          </a:p>
        </p:txBody>
      </p:sp>
      <p:sp>
        <p:nvSpPr>
          <p:cNvPr id="33" name="Content Placeholder 2"/>
          <p:cNvSpPr txBox="1">
            <a:spLocks/>
          </p:cNvSpPr>
          <p:nvPr/>
        </p:nvSpPr>
        <p:spPr>
          <a:xfrm>
            <a:off x="3837651" y="4290789"/>
            <a:ext cx="4519746" cy="39220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3D879A"/>
              </a:buClr>
              <a:buNone/>
            </a:pPr>
            <a:r>
              <a:rPr lang="en-US" sz="2400" dirty="0">
                <a:solidFill>
                  <a:srgbClr val="3D879A"/>
                </a:solidFill>
                <a:latin typeface="Microsoft Sans Serif" charset="0"/>
                <a:ea typeface="Microsoft Sans Serif" charset="0"/>
                <a:cs typeface="Microsoft Sans Serif" charset="0"/>
              </a:rPr>
              <a:t>Investor Services</a:t>
            </a:r>
          </a:p>
        </p:txBody>
      </p:sp>
      <p:sp>
        <p:nvSpPr>
          <p:cNvPr id="34" name="Rectangle 33"/>
          <p:cNvSpPr/>
          <p:nvPr/>
        </p:nvSpPr>
        <p:spPr>
          <a:xfrm>
            <a:off x="3837651" y="4588721"/>
            <a:ext cx="4519746" cy="338554"/>
          </a:xfrm>
          <a:prstGeom prst="rect">
            <a:avLst/>
          </a:prstGeom>
        </p:spPr>
        <p:txBody>
          <a:bodyPr wrap="square">
            <a:spAutoFit/>
          </a:bodyPr>
          <a:lstStyle/>
          <a:p>
            <a:pPr algn="ctr">
              <a:buClr>
                <a:srgbClr val="3D879A"/>
              </a:buClr>
            </a:pPr>
            <a:r>
              <a:rPr lang="en-US" sz="1600" dirty="0">
                <a:solidFill>
                  <a:schemeClr val="bg1">
                    <a:lumMod val="50000"/>
                  </a:schemeClr>
                </a:solidFill>
                <a:latin typeface="Microsoft Sans Serif" charset="0"/>
                <a:ea typeface="Microsoft Sans Serif" charset="0"/>
                <a:cs typeface="Microsoft Sans Serif" charset="0"/>
              </a:rPr>
              <a:t>866.418.5144</a:t>
            </a:r>
          </a:p>
        </p:txBody>
      </p:sp>
      <p:sp>
        <p:nvSpPr>
          <p:cNvPr id="2" name="Slide Number Placeholder 1"/>
          <p:cNvSpPr>
            <a:spLocks noGrp="1"/>
          </p:cNvSpPr>
          <p:nvPr>
            <p:ph type="sldNum" sz="quarter" idx="4"/>
          </p:nvPr>
        </p:nvSpPr>
        <p:spPr/>
        <p:txBody>
          <a:bodyPr/>
          <a:lstStyle/>
          <a:p>
            <a:fld id="{BB95469A-688F-E64F-82FB-9E52813A66CC}" type="slidenum">
              <a:rPr lang="en-US" smtClean="0"/>
              <a:pPr/>
              <a:t>30</a:t>
            </a:fld>
            <a:endParaRPr lang="en-US" dirty="0"/>
          </a:p>
        </p:txBody>
      </p:sp>
    </p:spTree>
    <p:extLst>
      <p:ext uri="{BB962C8B-B14F-4D97-AF65-F5344CB8AC3E}">
        <p14:creationId xmlns:p14="http://schemas.microsoft.com/office/powerpoint/2010/main" val="1448480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6008"/>
            <a:ext cx="12192000" cy="1325563"/>
          </a:xfrm>
        </p:spPr>
        <p:txBody>
          <a:bodyPr/>
          <a:lstStyle/>
          <a:p>
            <a:r>
              <a:rPr lang="en-US" dirty="0"/>
              <a:t>Questions?</a:t>
            </a:r>
          </a:p>
        </p:txBody>
      </p:sp>
      <p:sp>
        <p:nvSpPr>
          <p:cNvPr id="3" name="Slide Number Placeholder 2"/>
          <p:cNvSpPr>
            <a:spLocks noGrp="1"/>
          </p:cNvSpPr>
          <p:nvPr>
            <p:ph type="sldNum" sz="quarter" idx="4"/>
          </p:nvPr>
        </p:nvSpPr>
        <p:spPr/>
        <p:txBody>
          <a:bodyPr/>
          <a:lstStyle/>
          <a:p>
            <a:fld id="{92216DF2-8296-8B4E-B2E0-FAD8E7B057FD}" type="slidenum">
              <a:rPr lang="en-US" smtClean="0"/>
              <a:pPr/>
              <a:t>31</a:t>
            </a:fld>
            <a:endParaRPr lang="en-US" dirty="0"/>
          </a:p>
        </p:txBody>
      </p:sp>
    </p:spTree>
    <p:extLst>
      <p:ext uri="{BB962C8B-B14F-4D97-AF65-F5344CB8AC3E}">
        <p14:creationId xmlns:p14="http://schemas.microsoft.com/office/powerpoint/2010/main" val="68861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40774"/>
            <a:ext cx="12192000" cy="1325563"/>
          </a:xfrm>
        </p:spPr>
        <p:txBody>
          <a:bodyPr/>
          <a:lstStyle/>
          <a:p>
            <a:r>
              <a:rPr lang="en-US" dirty="0"/>
              <a:t>SmartStop Asset Management, LLC</a:t>
            </a:r>
          </a:p>
        </p:txBody>
      </p:sp>
      <p:sp>
        <p:nvSpPr>
          <p:cNvPr id="3" name="Slide Number Placeholder 2"/>
          <p:cNvSpPr>
            <a:spLocks noGrp="1"/>
          </p:cNvSpPr>
          <p:nvPr>
            <p:ph type="sldNum" sz="quarter" idx="4"/>
          </p:nvPr>
        </p:nvSpPr>
        <p:spPr/>
        <p:txBody>
          <a:bodyPr/>
          <a:lstStyle/>
          <a:p>
            <a:fld id="{92216DF2-8296-8B4E-B2E0-FAD8E7B057FD}" type="slidenum">
              <a:rPr lang="en-US" smtClean="0"/>
              <a:pPr/>
              <a:t>4</a:t>
            </a:fld>
            <a:endParaRPr lang="en-US" dirty="0"/>
          </a:p>
        </p:txBody>
      </p:sp>
    </p:spTree>
    <p:extLst>
      <p:ext uri="{BB962C8B-B14F-4D97-AF65-F5344CB8AC3E}">
        <p14:creationId xmlns:p14="http://schemas.microsoft.com/office/powerpoint/2010/main" val="40116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normAutofit fontScale="90000"/>
          </a:bodyPr>
          <a:lstStyle/>
          <a:p>
            <a:r>
              <a:rPr lang="en-US" dirty="0"/>
              <a:t>SmartStop Asset Management</a:t>
            </a:r>
            <a:r>
              <a:rPr lang="en-US"/>
              <a:t>, LLC</a:t>
            </a:r>
            <a:endParaRPr lang="en-US" dirty="0"/>
          </a:p>
        </p:txBody>
      </p:sp>
      <p:sp>
        <p:nvSpPr>
          <p:cNvPr id="3" name="Slide Number Placeholder 2"/>
          <p:cNvSpPr>
            <a:spLocks noGrp="1"/>
          </p:cNvSpPr>
          <p:nvPr>
            <p:ph type="sldNum" sz="quarter" idx="4"/>
          </p:nvPr>
        </p:nvSpPr>
        <p:spPr/>
        <p:txBody>
          <a:bodyPr/>
          <a:lstStyle/>
          <a:p>
            <a:fld id="{BB95469A-688F-E64F-82FB-9E52813A66CC}" type="slidenum">
              <a:rPr lang="en-US" smtClean="0">
                <a:solidFill>
                  <a:prstClr val="white"/>
                </a:solidFill>
              </a:rPr>
              <a:pPr/>
              <a:t>5</a:t>
            </a:fld>
            <a:endParaRPr lang="en-US" dirty="0">
              <a:solidFill>
                <a:prstClr val="white"/>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b="8370"/>
          <a:stretch/>
        </p:blipFill>
        <p:spPr>
          <a:xfrm>
            <a:off x="4490722" y="3028970"/>
            <a:ext cx="3100670" cy="2237510"/>
          </a:xfrm>
          <a:prstGeom prst="rect">
            <a:avLst/>
          </a:prstGeom>
        </p:spPr>
      </p:pic>
      <p:sp>
        <p:nvSpPr>
          <p:cNvPr id="18" name="TextBox 17"/>
          <p:cNvSpPr txBox="1"/>
          <p:nvPr/>
        </p:nvSpPr>
        <p:spPr>
          <a:xfrm>
            <a:off x="318449" y="1406908"/>
            <a:ext cx="11660992" cy="954107"/>
          </a:xfrm>
          <a:prstGeom prst="rect">
            <a:avLst/>
          </a:prstGeom>
          <a:noFill/>
        </p:spPr>
        <p:txBody>
          <a:bodyPr wrap="square" rtlCol="0">
            <a:spAutoFit/>
          </a:bodyPr>
          <a:lstStyle/>
          <a:p>
            <a:pPr algn="ctr"/>
            <a:r>
              <a:rPr lang="en-US" sz="2800" b="1" dirty="0">
                <a:solidFill>
                  <a:srgbClr val="003949"/>
                </a:solidFill>
                <a:latin typeface="Microsoft Sans Serif" charset="0"/>
                <a:ea typeface="Microsoft Sans Serif" charset="0"/>
                <a:cs typeface="Microsoft Sans Serif" charset="0"/>
              </a:rPr>
              <a:t>SmartStop Asset Management, LLC (“SAM”) and its affiliates* have a </a:t>
            </a:r>
            <a:br>
              <a:rPr lang="en-US" sz="2800" b="1" dirty="0">
                <a:solidFill>
                  <a:srgbClr val="003949"/>
                </a:solidFill>
                <a:latin typeface="Microsoft Sans Serif" charset="0"/>
                <a:ea typeface="Microsoft Sans Serif" charset="0"/>
                <a:cs typeface="Microsoft Sans Serif" charset="0"/>
              </a:rPr>
            </a:br>
            <a:r>
              <a:rPr lang="en-US" sz="2800" b="1" dirty="0">
                <a:solidFill>
                  <a:srgbClr val="003949"/>
                </a:solidFill>
                <a:latin typeface="Microsoft Sans Serif" charset="0"/>
                <a:ea typeface="Microsoft Sans Serif" charset="0"/>
                <a:cs typeface="Microsoft Sans Serif" charset="0"/>
              </a:rPr>
              <a:t>managed real estate portfolio of approximately $2.0 billion.</a:t>
            </a:r>
          </a:p>
        </p:txBody>
      </p:sp>
      <p:sp>
        <p:nvSpPr>
          <p:cNvPr id="14" name="TextBox 13"/>
          <p:cNvSpPr txBox="1"/>
          <p:nvPr/>
        </p:nvSpPr>
        <p:spPr>
          <a:xfrm>
            <a:off x="318448" y="2380668"/>
            <a:ext cx="3925077" cy="4370427"/>
          </a:xfrm>
          <a:prstGeom prst="rect">
            <a:avLst/>
          </a:prstGeom>
          <a:noFill/>
        </p:spPr>
        <p:txBody>
          <a:bodyPr wrap="square" rtlCol="0">
            <a:spAutoFit/>
          </a:bodyPr>
          <a:lstStyle/>
          <a:p>
            <a:pPr marL="233363" indent="-233363">
              <a:spcAft>
                <a:spcPts val="600"/>
              </a:spcAft>
              <a:buClr>
                <a:srgbClr val="3D879A"/>
              </a:buClr>
              <a:buFont typeface="Arial" panose="020B0604020202020204" pitchFamily="34" charset="0"/>
              <a:buChar char="•"/>
            </a:pPr>
            <a:r>
              <a:rPr lang="en-US" sz="1500">
                <a:solidFill>
                  <a:prstClr val="white">
                    <a:lumMod val="50000"/>
                  </a:prstClr>
                </a:solidFill>
                <a:latin typeface="Microsoft Sans Serif" charset="0"/>
                <a:ea typeface="Microsoft Sans Serif" charset="0"/>
                <a:cs typeface="Microsoft Sans Serif" charset="0"/>
              </a:rPr>
              <a:t>An affiliate* </a:t>
            </a:r>
            <a:r>
              <a:rPr lang="en-US" sz="1500" dirty="0">
                <a:solidFill>
                  <a:prstClr val="white">
                    <a:lumMod val="50000"/>
                  </a:prstClr>
                </a:solidFill>
                <a:latin typeface="Microsoft Sans Serif" charset="0"/>
                <a:ea typeface="Microsoft Sans Serif" charset="0"/>
                <a:cs typeface="Microsoft Sans Serif" charset="0"/>
              </a:rPr>
              <a:t>of SAM sponsors, advises and manages one public, non-traded REIT and one private REIT focusing on self storage properties</a:t>
            </a:r>
            <a:br>
              <a:rPr lang="en-US" sz="1500" dirty="0">
                <a:solidFill>
                  <a:prstClr val="white">
                    <a:lumMod val="50000"/>
                  </a:prstClr>
                </a:solidFill>
                <a:latin typeface="Microsoft Sans Serif" charset="0"/>
                <a:ea typeface="Microsoft Sans Serif" charset="0"/>
                <a:cs typeface="Microsoft Sans Serif" charset="0"/>
              </a:rPr>
            </a:br>
            <a:endParaRPr lang="en-US" sz="1500" dirty="0">
              <a:solidFill>
                <a:prstClr val="white">
                  <a:lumMod val="50000"/>
                </a:prstClr>
              </a:solidFill>
              <a:latin typeface="Microsoft Sans Serif" charset="0"/>
              <a:ea typeface="Microsoft Sans Serif" charset="0"/>
              <a:cs typeface="Microsoft Sans Serif" charset="0"/>
            </a:endParaRPr>
          </a:p>
          <a:p>
            <a:pPr marL="233363" indent="-233363">
              <a:buClr>
                <a:srgbClr val="3D879A"/>
              </a:buClr>
              <a:buFont typeface="Arial" panose="020B0604020202020204" pitchFamily="34" charset="0"/>
              <a:buChar char="•"/>
            </a:pPr>
            <a:r>
              <a:rPr lang="en-US" sz="1500">
                <a:solidFill>
                  <a:prstClr val="white">
                    <a:lumMod val="50000"/>
                  </a:prstClr>
                </a:solidFill>
                <a:latin typeface="Microsoft Sans Serif" charset="0"/>
                <a:ea typeface="Microsoft Sans Serif" charset="0"/>
                <a:cs typeface="Microsoft Sans Serif" charset="0"/>
              </a:rPr>
              <a:t>Growing self storage portfolio of properties in the greater Toronto area, comprising over 1 million net rentable square feet</a:t>
            </a:r>
            <a:br>
              <a:rPr lang="en-US" sz="1500" dirty="0">
                <a:solidFill>
                  <a:prstClr val="white">
                    <a:lumMod val="50000"/>
                  </a:prstClr>
                </a:solidFill>
                <a:latin typeface="Microsoft Sans Serif" charset="0"/>
                <a:ea typeface="Microsoft Sans Serif" charset="0"/>
                <a:cs typeface="Microsoft Sans Serif" charset="0"/>
              </a:rPr>
            </a:b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r>
              <a:rPr lang="en-US" sz="1500">
                <a:solidFill>
                  <a:prstClr val="white">
                    <a:lumMod val="50000"/>
                  </a:prstClr>
                </a:solidFill>
                <a:latin typeface="Microsoft Sans Serif" charset="0"/>
                <a:ea typeface="Microsoft Sans Serif" charset="0"/>
                <a:cs typeface="Microsoft Sans Serif" charset="0"/>
              </a:rPr>
              <a:t>Company and affiliates have acquired over $6 billion in real estate assets over the past 15 years</a:t>
            </a:r>
          </a:p>
          <a:p>
            <a:pPr>
              <a:buClr>
                <a:srgbClr val="3D879A"/>
              </a:buClr>
            </a:pP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r>
              <a:rPr lang="en-US" sz="1500">
                <a:solidFill>
                  <a:prstClr val="white">
                    <a:lumMod val="50000"/>
                  </a:prstClr>
                </a:solidFill>
                <a:latin typeface="Microsoft Sans Serif" charset="0"/>
                <a:ea typeface="Microsoft Sans Serif" charset="0"/>
                <a:cs typeface="Microsoft Sans Serif" charset="0"/>
              </a:rPr>
              <a:t>National sponsor of 1031 DST programs</a:t>
            </a:r>
            <a:br>
              <a:rPr lang="en-US" sz="1600">
                <a:solidFill>
                  <a:prstClr val="white">
                    <a:lumMod val="50000"/>
                  </a:prstClr>
                </a:solidFill>
                <a:latin typeface="Microsoft Sans Serif" charset="0"/>
                <a:ea typeface="Microsoft Sans Serif" charset="0"/>
                <a:cs typeface="Microsoft Sans Serif" charset="0"/>
              </a:rPr>
            </a:br>
            <a:endParaRPr lang="en-US" sz="1600">
              <a:solidFill>
                <a:prstClr val="white">
                  <a:lumMod val="50000"/>
                </a:prstClr>
              </a:solidFill>
              <a:latin typeface="Microsoft Sans Serif" charset="0"/>
              <a:ea typeface="Microsoft Sans Serif" charset="0"/>
              <a:cs typeface="Microsoft Sans Serif" charset="0"/>
            </a:endParaRPr>
          </a:p>
          <a:p>
            <a:pPr marL="233363" indent="-233363">
              <a:buClr>
                <a:srgbClr val="3D879A"/>
              </a:buClr>
              <a:buFont typeface="Arial" panose="020B0604020202020204" pitchFamily="34" charset="0"/>
              <a:buChar char="•"/>
            </a:pPr>
            <a:endParaRPr lang="en-US" sz="1600" dirty="0">
              <a:solidFill>
                <a:prstClr val="white">
                  <a:lumMod val="50000"/>
                </a:prstClr>
              </a:solidFill>
              <a:latin typeface="Microsoft Sans Serif" charset="0"/>
              <a:ea typeface="Microsoft Sans Serif" charset="0"/>
              <a:cs typeface="Microsoft Sans Serif" charset="0"/>
            </a:endParaRPr>
          </a:p>
          <a:p>
            <a:pPr marL="166416" indent="-166416">
              <a:buClr>
                <a:srgbClr val="3D879A"/>
              </a:buClr>
              <a:buFont typeface="Arial" panose="020B0604020202020204" pitchFamily="34" charset="0"/>
              <a:buChar char="•"/>
            </a:pPr>
            <a:endParaRPr lang="en-US" sz="1600" dirty="0">
              <a:solidFill>
                <a:prstClr val="white">
                  <a:lumMod val="50000"/>
                </a:prstClr>
              </a:solidFill>
              <a:latin typeface="Microsoft Sans Serif" charset="0"/>
              <a:ea typeface="Microsoft Sans Serif" charset="0"/>
              <a:cs typeface="Microsoft Sans Serif" charset="0"/>
            </a:endParaRPr>
          </a:p>
        </p:txBody>
      </p:sp>
      <p:sp>
        <p:nvSpPr>
          <p:cNvPr id="16" name="TextBox 15"/>
          <p:cNvSpPr txBox="1"/>
          <p:nvPr/>
        </p:nvSpPr>
        <p:spPr>
          <a:xfrm>
            <a:off x="8017727" y="2400321"/>
            <a:ext cx="4221704" cy="3754874"/>
          </a:xfrm>
          <a:prstGeom prst="rect">
            <a:avLst/>
          </a:prstGeom>
          <a:noFill/>
        </p:spPr>
        <p:txBody>
          <a:bodyPr wrap="square" rtlCol="0">
            <a:spAutoFit/>
          </a:bodyPr>
          <a:lstStyle/>
          <a:p>
            <a:pPr marL="285750" indent="-285750">
              <a:buClr>
                <a:srgbClr val="3D879A"/>
              </a:buClr>
              <a:buFont typeface="Arial" charset="0"/>
              <a:buChar char="•"/>
            </a:pPr>
            <a:r>
              <a:rPr lang="en-US" sz="1500" dirty="0">
                <a:solidFill>
                  <a:prstClr val="white">
                    <a:lumMod val="50000"/>
                  </a:prstClr>
                </a:solidFill>
                <a:latin typeface="Microsoft Sans Serif" charset="0"/>
                <a:ea typeface="Microsoft Sans Serif" charset="0"/>
                <a:cs typeface="Microsoft Sans Serif" charset="0"/>
              </a:rPr>
              <a:t>Current managed portfolio comprises approx. 12 million rentable square feet across 22 states &amp; Toronto, Canada</a:t>
            </a:r>
          </a:p>
          <a:p>
            <a:pPr>
              <a:buClr>
                <a:srgbClr val="3D879A"/>
              </a:buClr>
            </a:pP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r>
              <a:rPr lang="en-US" sz="1400" dirty="0">
                <a:solidFill>
                  <a:prstClr val="white">
                    <a:lumMod val="50000"/>
                  </a:prstClr>
                </a:solidFill>
                <a:latin typeface="Microsoft Sans Serif" charset="0"/>
                <a:ea typeface="Microsoft Sans Serif" charset="0"/>
                <a:cs typeface="Microsoft Sans Serif" charset="0"/>
              </a:rPr>
              <a:t>SAM and its affiliates have an aggregate of over 380 employees, including 42 self storage employees in Toronto, Canada</a:t>
            </a:r>
          </a:p>
          <a:p>
            <a:pPr marL="285750" indent="-285750">
              <a:buClr>
                <a:srgbClr val="3D879A"/>
              </a:buClr>
              <a:buFont typeface="Arial" charset="0"/>
              <a:buChar char="•"/>
            </a:pP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r>
              <a:rPr lang="en-US" sz="1500" dirty="0">
                <a:solidFill>
                  <a:prstClr val="white">
                    <a:lumMod val="50000"/>
                  </a:prstClr>
                </a:solidFill>
                <a:latin typeface="Microsoft Sans Serif" charset="0"/>
                <a:ea typeface="Microsoft Sans Serif" charset="0"/>
                <a:cs typeface="Microsoft Sans Serif" charset="0"/>
              </a:rPr>
              <a:t>Experienced developer of self storage and mixed-use properties in the U.S. and Toronto, including ground up &amp; redevelopment projects</a:t>
            </a:r>
          </a:p>
          <a:p>
            <a:pPr marL="285750" indent="-285750">
              <a:buClr>
                <a:srgbClr val="3D879A"/>
              </a:buClr>
              <a:buFont typeface="Arial" charset="0"/>
              <a:buChar char="•"/>
            </a:pPr>
            <a:endParaRPr lang="en-US" sz="1500" dirty="0">
              <a:solidFill>
                <a:prstClr val="white">
                  <a:lumMod val="50000"/>
                </a:prstClr>
              </a:solidFill>
              <a:latin typeface="Microsoft Sans Serif" charset="0"/>
              <a:ea typeface="Microsoft Sans Serif" charset="0"/>
              <a:cs typeface="Microsoft Sans Serif" charset="0"/>
            </a:endParaRPr>
          </a:p>
          <a:p>
            <a:pPr marL="285750" indent="-285750">
              <a:buClr>
                <a:srgbClr val="3D879A"/>
              </a:buClr>
              <a:buFont typeface="Arial" charset="0"/>
              <a:buChar char="•"/>
            </a:pPr>
            <a:r>
              <a:rPr lang="en-US" sz="1500" dirty="0">
                <a:solidFill>
                  <a:prstClr val="white">
                    <a:lumMod val="50000"/>
                  </a:prstClr>
                </a:solidFill>
                <a:latin typeface="Microsoft Sans Serif" charset="0"/>
                <a:ea typeface="Microsoft Sans Serif" charset="0"/>
                <a:cs typeface="Microsoft Sans Serif" charset="0"/>
              </a:rPr>
              <a:t>Sponsor of public, non-traded REIT investing in student &amp; senior housing</a:t>
            </a:r>
          </a:p>
          <a:p>
            <a:pPr marL="285750" indent="-285750">
              <a:buClr>
                <a:srgbClr val="3D879A"/>
              </a:buClr>
              <a:buFont typeface="Arial" charset="0"/>
              <a:buChar char="•"/>
            </a:pPr>
            <a:endParaRPr lang="en-US" sz="1600" dirty="0">
              <a:solidFill>
                <a:prstClr val="white">
                  <a:lumMod val="50000"/>
                </a:prstClr>
              </a:solidFill>
              <a:latin typeface="Microsoft Sans Serif" charset="0"/>
              <a:ea typeface="Microsoft Sans Serif" charset="0"/>
              <a:cs typeface="Microsoft Sans Serif" charset="0"/>
            </a:endParaRPr>
          </a:p>
        </p:txBody>
      </p:sp>
      <p:sp>
        <p:nvSpPr>
          <p:cNvPr id="9" name="Footer Placeholder 4"/>
          <p:cNvSpPr txBox="1">
            <a:spLocks/>
          </p:cNvSpPr>
          <p:nvPr/>
        </p:nvSpPr>
        <p:spPr>
          <a:xfrm>
            <a:off x="114976" y="6247004"/>
            <a:ext cx="6581256" cy="31140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a:solidFill>
                  <a:srgbClr val="7F7F7F"/>
                </a:solidFill>
              </a:rPr>
              <a:t>*Self</a:t>
            </a:r>
            <a:r>
              <a:rPr lang="en-US" sz="1000" baseline="0" dirty="0">
                <a:solidFill>
                  <a:srgbClr val="7F7F7F"/>
                </a:solidFill>
              </a:rPr>
              <a:t> Storage REITs are sponsored by SmartStop REIT Advisors, LLC., an affiliate of SAM</a:t>
            </a:r>
            <a:endParaRPr lang="en-US" sz="1000" dirty="0">
              <a:solidFill>
                <a:srgbClr val="7F7F7F"/>
              </a:solidFill>
            </a:endParaRPr>
          </a:p>
        </p:txBody>
      </p:sp>
    </p:spTree>
    <p:extLst>
      <p:ext uri="{BB962C8B-B14F-4D97-AF65-F5344CB8AC3E}">
        <p14:creationId xmlns:p14="http://schemas.microsoft.com/office/powerpoint/2010/main" val="302197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41E89EB-6C67-FE47-A26E-FE2AC5F829A7}"/>
              </a:ext>
            </a:extLst>
          </p:cNvPr>
          <p:cNvSpPr/>
          <p:nvPr/>
        </p:nvSpPr>
        <p:spPr>
          <a:xfrm>
            <a:off x="-11876" y="1254864"/>
            <a:ext cx="12203875" cy="52528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Strategic Storage Trust IV, Inc. Executive Team</a:t>
            </a:r>
          </a:p>
        </p:txBody>
      </p:sp>
      <p:sp>
        <p:nvSpPr>
          <p:cNvPr id="3" name="Slide Number Placeholder 2"/>
          <p:cNvSpPr>
            <a:spLocks noGrp="1"/>
          </p:cNvSpPr>
          <p:nvPr>
            <p:ph type="sldNum" sz="quarter" idx="4"/>
          </p:nvPr>
        </p:nvSpPr>
        <p:spPr/>
        <p:txBody>
          <a:bodyPr/>
          <a:lstStyle/>
          <a:p>
            <a:fld id="{BB95469A-688F-E64F-82FB-9E52813A66CC}" type="slidenum">
              <a:rPr lang="en-US" smtClean="0"/>
              <a:pPr/>
              <a:t>6</a:t>
            </a:fld>
            <a:endParaRPr lang="en-US" dirty="0"/>
          </a:p>
        </p:txBody>
      </p:sp>
      <p:sp>
        <p:nvSpPr>
          <p:cNvPr id="20" name="Oval 19">
            <a:extLst>
              <a:ext uri="{FF2B5EF4-FFF2-40B4-BE49-F238E27FC236}">
                <a16:creationId xmlns:a16="http://schemas.microsoft.com/office/drawing/2014/main" id="{31563146-BC32-1247-8E7B-0B98DEAED987}"/>
              </a:ext>
            </a:extLst>
          </p:cNvPr>
          <p:cNvSpPr/>
          <p:nvPr/>
        </p:nvSpPr>
        <p:spPr>
          <a:xfrm>
            <a:off x="1646396" y="1744076"/>
            <a:ext cx="1058238" cy="1058238"/>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9BF48B4-E930-6044-8E6A-FCB1C68CF57A}"/>
              </a:ext>
            </a:extLst>
          </p:cNvPr>
          <p:cNvSpPr/>
          <p:nvPr/>
        </p:nvSpPr>
        <p:spPr>
          <a:xfrm>
            <a:off x="6642466" y="1744076"/>
            <a:ext cx="1058238" cy="1058238"/>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76ABCB-AC90-C145-BF86-933F67F16C5E}"/>
              </a:ext>
            </a:extLst>
          </p:cNvPr>
          <p:cNvSpPr/>
          <p:nvPr/>
        </p:nvSpPr>
        <p:spPr>
          <a:xfrm>
            <a:off x="1646396" y="3357598"/>
            <a:ext cx="1058238" cy="1058238"/>
          </a:xfrm>
          <a:prstGeom prst="ellipse">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E96296D-D38F-3740-A57B-DC53C48363D0}"/>
              </a:ext>
            </a:extLst>
          </p:cNvPr>
          <p:cNvSpPr/>
          <p:nvPr/>
        </p:nvSpPr>
        <p:spPr>
          <a:xfrm>
            <a:off x="6642466" y="3357598"/>
            <a:ext cx="1058238" cy="1058238"/>
          </a:xfrm>
          <a:prstGeom prst="ellipse">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AAF5928-D5B0-7246-87E0-D53C30B5CB04}"/>
              </a:ext>
            </a:extLst>
          </p:cNvPr>
          <p:cNvSpPr/>
          <p:nvPr/>
        </p:nvSpPr>
        <p:spPr>
          <a:xfrm>
            <a:off x="1646396" y="4971120"/>
            <a:ext cx="1058238" cy="1058238"/>
          </a:xfrm>
          <a:prstGeom prst="ellipse">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F672FE6-C5AB-D140-9F8F-0BE7009E679F}"/>
              </a:ext>
            </a:extLst>
          </p:cNvPr>
          <p:cNvSpPr/>
          <p:nvPr/>
        </p:nvSpPr>
        <p:spPr>
          <a:xfrm>
            <a:off x="6642466" y="4971120"/>
            <a:ext cx="1058238" cy="1058238"/>
          </a:xfrm>
          <a:prstGeom prst="ellipse">
            <a:avLst/>
          </a:prstGeom>
          <a:blipFill>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4131B76-7BC4-6C47-8033-FEA8EE3C93CF}"/>
              </a:ext>
            </a:extLst>
          </p:cNvPr>
          <p:cNvSpPr txBox="1"/>
          <p:nvPr/>
        </p:nvSpPr>
        <p:spPr>
          <a:xfrm>
            <a:off x="2918773" y="1826919"/>
            <a:ext cx="3230235" cy="923330"/>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H. Michael Schwartz</a:t>
            </a:r>
            <a:br>
              <a:rPr lang="en-US" sz="1600" dirty="0">
                <a:solidFill>
                  <a:schemeClr val="bg1">
                    <a:lumMod val="50000"/>
                  </a:schemeClr>
                </a:solidFill>
                <a:latin typeface="Microsoft Sans Serif" charset="0"/>
                <a:ea typeface="Microsoft Sans Serif" charset="0"/>
                <a:cs typeface="Microsoft Sans Serif" charset="0"/>
              </a:rPr>
            </a:br>
            <a:r>
              <a:rPr lang="en-US" sz="1600" dirty="0">
                <a:solidFill>
                  <a:schemeClr val="bg1">
                    <a:lumMod val="50000"/>
                  </a:schemeClr>
                </a:solidFill>
                <a:latin typeface="Microsoft Sans Serif" charset="0"/>
                <a:ea typeface="Microsoft Sans Serif" charset="0"/>
                <a:cs typeface="Microsoft Sans Serif" charset="0"/>
              </a:rPr>
              <a:t>Chairman of the Board &amp;</a:t>
            </a:r>
            <a:br>
              <a:rPr lang="en-US" sz="1600" dirty="0">
                <a:solidFill>
                  <a:schemeClr val="bg1">
                    <a:lumMod val="50000"/>
                  </a:schemeClr>
                </a:solidFill>
                <a:latin typeface="Microsoft Sans Serif" charset="0"/>
                <a:ea typeface="Microsoft Sans Serif" charset="0"/>
                <a:cs typeface="Microsoft Sans Serif" charset="0"/>
              </a:rPr>
            </a:br>
            <a:r>
              <a:rPr lang="en-US" sz="1600" dirty="0">
                <a:solidFill>
                  <a:schemeClr val="bg1">
                    <a:lumMod val="50000"/>
                  </a:schemeClr>
                </a:solidFill>
                <a:latin typeface="Microsoft Sans Serif" charset="0"/>
                <a:ea typeface="Microsoft Sans Serif" charset="0"/>
                <a:cs typeface="Microsoft Sans Serif" charset="0"/>
              </a:rPr>
              <a:t>Chief Executive </a:t>
            </a:r>
            <a:r>
              <a:rPr lang="en-US" sz="1600" dirty="0">
                <a:solidFill>
                  <a:schemeClr val="bg1">
                    <a:lumMod val="50000"/>
                  </a:schemeClr>
                </a:solidFill>
                <a:latin typeface="Microsoft Sans Serif" panose="020B0604020202020204" pitchFamily="34" charset="0"/>
                <a:cs typeface="Microsoft Sans Serif" panose="020B0604020202020204" pitchFamily="34" charset="0"/>
              </a:rPr>
              <a:t>Officer</a:t>
            </a:r>
            <a:endParaRPr lang="en-US" sz="1600" dirty="0">
              <a:solidFill>
                <a:schemeClr val="bg1">
                  <a:lumMod val="50000"/>
                </a:schemeClr>
              </a:solidFill>
              <a:highlight>
                <a:srgbClr val="FFFF00"/>
              </a:highlight>
              <a:latin typeface="Microsoft Sans Serif" panose="020B0604020202020204" pitchFamily="34" charset="0"/>
              <a:ea typeface="Microsoft Sans Serif" charset="0"/>
              <a:cs typeface="Microsoft Sans Serif" panose="020B0604020202020204" pitchFamily="34" charset="0"/>
            </a:endParaRPr>
          </a:p>
        </p:txBody>
      </p:sp>
      <p:sp>
        <p:nvSpPr>
          <p:cNvPr id="29" name="TextBox 28">
            <a:extLst>
              <a:ext uri="{FF2B5EF4-FFF2-40B4-BE49-F238E27FC236}">
                <a16:creationId xmlns:a16="http://schemas.microsoft.com/office/drawing/2014/main" id="{66F0232A-FB4E-5448-BFD6-D13CE5491076}"/>
              </a:ext>
            </a:extLst>
          </p:cNvPr>
          <p:cNvSpPr txBox="1"/>
          <p:nvPr/>
        </p:nvSpPr>
        <p:spPr>
          <a:xfrm>
            <a:off x="2918773" y="3563551"/>
            <a:ext cx="2755517" cy="646331"/>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Wayne Johnson</a:t>
            </a:r>
            <a:br>
              <a:rPr lang="en-US" sz="1600" dirty="0">
                <a:solidFill>
                  <a:schemeClr val="bg1">
                    <a:lumMod val="50000"/>
                  </a:schemeClr>
                </a:solidFill>
                <a:latin typeface="Microsoft Sans Serif" charset="0"/>
                <a:ea typeface="Microsoft Sans Serif" charset="0"/>
                <a:cs typeface="Microsoft Sans Serif" charset="0"/>
              </a:rPr>
            </a:br>
            <a:r>
              <a:rPr lang="en-US" sz="1600" dirty="0">
                <a:solidFill>
                  <a:schemeClr val="bg1">
                    <a:lumMod val="50000"/>
                  </a:schemeClr>
                </a:solidFill>
                <a:latin typeface="Microsoft Sans Serif" charset="0"/>
                <a:ea typeface="Microsoft Sans Serif" charset="0"/>
                <a:cs typeface="Microsoft Sans Serif" charset="0"/>
              </a:rPr>
              <a:t>Chief Investment </a:t>
            </a:r>
            <a:r>
              <a:rPr lang="en-US" sz="1600" dirty="0">
                <a:solidFill>
                  <a:schemeClr val="bg1">
                    <a:lumMod val="50000"/>
                  </a:schemeClr>
                </a:solidFill>
                <a:latin typeface="Microsoft Sans Serif" panose="020B0604020202020204" pitchFamily="34" charset="0"/>
                <a:cs typeface="Microsoft Sans Serif" panose="020B0604020202020204" pitchFamily="34" charset="0"/>
              </a:rPr>
              <a:t>Officer</a:t>
            </a:r>
            <a:endParaRPr lang="en-US" sz="1600" dirty="0">
              <a:solidFill>
                <a:schemeClr val="bg1">
                  <a:lumMod val="50000"/>
                </a:schemeClr>
              </a:solidFill>
              <a:latin typeface="Microsoft Sans Serif" charset="0"/>
              <a:ea typeface="Microsoft Sans Serif" charset="0"/>
              <a:cs typeface="Microsoft Sans Serif" charset="0"/>
            </a:endParaRPr>
          </a:p>
        </p:txBody>
      </p:sp>
      <p:sp>
        <p:nvSpPr>
          <p:cNvPr id="31" name="TextBox 30">
            <a:extLst>
              <a:ext uri="{FF2B5EF4-FFF2-40B4-BE49-F238E27FC236}">
                <a16:creationId xmlns:a16="http://schemas.microsoft.com/office/drawing/2014/main" id="{363DF47E-5709-FD4A-8380-7FB7B0667199}"/>
              </a:ext>
            </a:extLst>
          </p:cNvPr>
          <p:cNvSpPr txBox="1"/>
          <p:nvPr/>
        </p:nvSpPr>
        <p:spPr>
          <a:xfrm>
            <a:off x="2918773" y="5177073"/>
            <a:ext cx="3230235" cy="892552"/>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Gerald Valle</a:t>
            </a:r>
            <a:br>
              <a:rPr lang="en-US" sz="1600" dirty="0">
                <a:solidFill>
                  <a:schemeClr val="bg1">
                    <a:lumMod val="50000"/>
                  </a:schemeClr>
                </a:solidFill>
                <a:latin typeface="Microsoft Sans Serif" charset="0"/>
                <a:ea typeface="Microsoft Sans Serif" charset="0"/>
                <a:cs typeface="Microsoft Sans Serif" charset="0"/>
              </a:rPr>
            </a:br>
            <a:r>
              <a:rPr lang="en-US" sz="1600" dirty="0">
                <a:solidFill>
                  <a:schemeClr val="bg1">
                    <a:lumMod val="50000"/>
                  </a:schemeClr>
                </a:solidFill>
                <a:latin typeface="Microsoft Sans Serif" charset="0"/>
                <a:ea typeface="Microsoft Sans Serif" charset="0"/>
                <a:cs typeface="Microsoft Sans Serif" charset="0"/>
              </a:rPr>
              <a:t>Senior Vice President</a:t>
            </a:r>
            <a:br>
              <a:rPr lang="en-US" sz="1600" dirty="0">
                <a:solidFill>
                  <a:schemeClr val="bg1">
                    <a:lumMod val="50000"/>
                  </a:schemeClr>
                </a:solidFill>
                <a:latin typeface="Microsoft Sans Serif" charset="0"/>
                <a:ea typeface="Microsoft Sans Serif" charset="0"/>
                <a:cs typeface="Microsoft Sans Serif" charset="0"/>
              </a:rPr>
            </a:br>
            <a:r>
              <a:rPr lang="en-US" sz="1600" dirty="0">
                <a:solidFill>
                  <a:schemeClr val="bg1">
                    <a:lumMod val="50000"/>
                  </a:schemeClr>
                </a:solidFill>
                <a:latin typeface="Microsoft Sans Serif" charset="0"/>
                <a:ea typeface="Microsoft Sans Serif" charset="0"/>
                <a:cs typeface="Microsoft Sans Serif" charset="0"/>
              </a:rPr>
              <a:t>Self Storage Operations</a:t>
            </a:r>
          </a:p>
        </p:txBody>
      </p:sp>
      <p:sp>
        <p:nvSpPr>
          <p:cNvPr id="33" name="TextBox 32">
            <a:extLst>
              <a:ext uri="{FF2B5EF4-FFF2-40B4-BE49-F238E27FC236}">
                <a16:creationId xmlns:a16="http://schemas.microsoft.com/office/drawing/2014/main" id="{63937AFE-BDFA-CB46-B32A-A05F36AA6A08}"/>
              </a:ext>
            </a:extLst>
          </p:cNvPr>
          <p:cNvSpPr txBox="1"/>
          <p:nvPr/>
        </p:nvSpPr>
        <p:spPr>
          <a:xfrm>
            <a:off x="8007609" y="1826919"/>
            <a:ext cx="2368844" cy="646331"/>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Michael McClure</a:t>
            </a:r>
            <a:br>
              <a:rPr lang="en-US" sz="1600" dirty="0">
                <a:solidFill>
                  <a:schemeClr val="bg1">
                    <a:lumMod val="50000"/>
                  </a:schemeClr>
                </a:solidFill>
                <a:latin typeface="Microsoft Sans Serif" charset="0"/>
                <a:ea typeface="Microsoft Sans Serif" charset="0"/>
                <a:cs typeface="Microsoft Sans Serif" charset="0"/>
              </a:rPr>
            </a:br>
            <a:r>
              <a:rPr lang="en-US" sz="1600" dirty="0">
                <a:solidFill>
                  <a:schemeClr val="bg1">
                    <a:lumMod val="50000"/>
                  </a:schemeClr>
                </a:solidFill>
                <a:latin typeface="Microsoft Sans Serif" charset="0"/>
                <a:ea typeface="Microsoft Sans Serif" charset="0"/>
                <a:cs typeface="Microsoft Sans Serif" charset="0"/>
              </a:rPr>
              <a:t>President </a:t>
            </a:r>
          </a:p>
        </p:txBody>
      </p:sp>
      <p:sp>
        <p:nvSpPr>
          <p:cNvPr id="34" name="TextBox 33">
            <a:extLst>
              <a:ext uri="{FF2B5EF4-FFF2-40B4-BE49-F238E27FC236}">
                <a16:creationId xmlns:a16="http://schemas.microsoft.com/office/drawing/2014/main" id="{9D119EAD-B66F-8241-9DE9-4AF1BF9719D5}"/>
              </a:ext>
            </a:extLst>
          </p:cNvPr>
          <p:cNvSpPr txBox="1"/>
          <p:nvPr/>
        </p:nvSpPr>
        <p:spPr>
          <a:xfrm>
            <a:off x="8007609" y="3440440"/>
            <a:ext cx="2368844" cy="892552"/>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Matt Lopez</a:t>
            </a:r>
            <a:br>
              <a:rPr lang="en-US" sz="1600" dirty="0">
                <a:solidFill>
                  <a:schemeClr val="bg1">
                    <a:lumMod val="50000"/>
                  </a:schemeClr>
                </a:solidFill>
                <a:latin typeface="Microsoft Sans Serif" charset="0"/>
                <a:ea typeface="Microsoft Sans Serif" charset="0"/>
                <a:cs typeface="Microsoft Sans Serif" charset="0"/>
              </a:rPr>
            </a:br>
            <a:r>
              <a:rPr lang="en-US" sz="1600" dirty="0">
                <a:solidFill>
                  <a:schemeClr val="bg1">
                    <a:lumMod val="50000"/>
                  </a:schemeClr>
                </a:solidFill>
                <a:latin typeface="Microsoft Sans Serif" charset="0"/>
                <a:ea typeface="Microsoft Sans Serif" charset="0"/>
                <a:cs typeface="Microsoft Sans Serif" charset="0"/>
              </a:rPr>
              <a:t>Chief Financial Officer</a:t>
            </a:r>
            <a:br>
              <a:rPr lang="en-US" sz="1600" dirty="0">
                <a:solidFill>
                  <a:schemeClr val="bg1">
                    <a:lumMod val="50000"/>
                  </a:schemeClr>
                </a:solidFill>
                <a:latin typeface="Microsoft Sans Serif" charset="0"/>
                <a:ea typeface="Microsoft Sans Serif" charset="0"/>
                <a:cs typeface="Microsoft Sans Serif" charset="0"/>
              </a:rPr>
            </a:br>
            <a:r>
              <a:rPr lang="en-US" sz="1600" dirty="0">
                <a:solidFill>
                  <a:schemeClr val="bg1">
                    <a:lumMod val="50000"/>
                  </a:schemeClr>
                </a:solidFill>
                <a:latin typeface="Microsoft Sans Serif" charset="0"/>
                <a:ea typeface="Microsoft Sans Serif" charset="0"/>
                <a:cs typeface="Microsoft Sans Serif" charset="0"/>
              </a:rPr>
              <a:t>&amp; Treasurer</a:t>
            </a:r>
          </a:p>
        </p:txBody>
      </p:sp>
      <p:sp>
        <p:nvSpPr>
          <p:cNvPr id="35" name="TextBox 34">
            <a:extLst>
              <a:ext uri="{FF2B5EF4-FFF2-40B4-BE49-F238E27FC236}">
                <a16:creationId xmlns:a16="http://schemas.microsoft.com/office/drawing/2014/main" id="{FCFAF2E1-39C0-7A40-99B8-EDCDB6199F36}"/>
              </a:ext>
            </a:extLst>
          </p:cNvPr>
          <p:cNvSpPr txBox="1"/>
          <p:nvPr/>
        </p:nvSpPr>
        <p:spPr>
          <a:xfrm>
            <a:off x="8007609" y="5089191"/>
            <a:ext cx="2368844" cy="646331"/>
          </a:xfrm>
          <a:prstGeom prst="rect">
            <a:avLst/>
          </a:prstGeom>
          <a:noFill/>
        </p:spPr>
        <p:txBody>
          <a:bodyPr wrap="square" rtlCol="0">
            <a:spAutoFit/>
          </a:bodyPr>
          <a:lstStyle/>
          <a:p>
            <a:pPr>
              <a:buClr>
                <a:srgbClr val="00B050"/>
              </a:buClr>
            </a:pPr>
            <a:r>
              <a:rPr lang="en-US" sz="2000" b="1" dirty="0">
                <a:solidFill>
                  <a:srgbClr val="013C71"/>
                </a:solidFill>
                <a:latin typeface="Microsoft Sans Serif" charset="0"/>
                <a:ea typeface="Microsoft Sans Serif" charset="0"/>
                <a:cs typeface="Microsoft Sans Serif" charset="0"/>
              </a:rPr>
              <a:t>Nicholas Look</a:t>
            </a:r>
            <a:br>
              <a:rPr lang="en-US" sz="1600" dirty="0">
                <a:solidFill>
                  <a:schemeClr val="bg1">
                    <a:lumMod val="50000"/>
                  </a:schemeClr>
                </a:solidFill>
                <a:latin typeface="Microsoft Sans Serif" charset="0"/>
                <a:ea typeface="Microsoft Sans Serif" charset="0"/>
                <a:cs typeface="Microsoft Sans Serif" charset="0"/>
              </a:rPr>
            </a:br>
            <a:r>
              <a:rPr lang="en-US" sz="1600" dirty="0">
                <a:solidFill>
                  <a:schemeClr val="bg1">
                    <a:lumMod val="50000"/>
                  </a:schemeClr>
                </a:solidFill>
                <a:latin typeface="Microsoft Sans Serif" charset="0"/>
                <a:ea typeface="Microsoft Sans Serif" charset="0"/>
                <a:cs typeface="Microsoft Sans Serif" charset="0"/>
              </a:rPr>
              <a:t>Secretary</a:t>
            </a:r>
          </a:p>
        </p:txBody>
      </p:sp>
    </p:spTree>
    <p:extLst>
      <p:ext uri="{BB962C8B-B14F-4D97-AF65-F5344CB8AC3E}">
        <p14:creationId xmlns:p14="http://schemas.microsoft.com/office/powerpoint/2010/main" val="1619874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41007"/>
            <a:ext cx="10515600" cy="1325563"/>
          </a:xfrm>
        </p:spPr>
        <p:txBody>
          <a:bodyPr/>
          <a:lstStyle/>
          <a:p>
            <a:r>
              <a:rPr lang="en-US" dirty="0"/>
              <a:t>Why Self Storage?</a:t>
            </a:r>
          </a:p>
        </p:txBody>
      </p:sp>
      <p:sp>
        <p:nvSpPr>
          <p:cNvPr id="3" name="Slide Number Placeholder 2"/>
          <p:cNvSpPr>
            <a:spLocks noGrp="1"/>
          </p:cNvSpPr>
          <p:nvPr>
            <p:ph type="sldNum" sz="quarter" idx="4"/>
          </p:nvPr>
        </p:nvSpPr>
        <p:spPr/>
        <p:txBody>
          <a:bodyPr/>
          <a:lstStyle/>
          <a:p>
            <a:fld id="{92216DF2-8296-8B4E-B2E0-FAD8E7B057FD}" type="slidenum">
              <a:rPr lang="en-US" smtClean="0"/>
              <a:pPr/>
              <a:t>7</a:t>
            </a:fld>
            <a:endParaRPr lang="en-US" dirty="0"/>
          </a:p>
        </p:txBody>
      </p:sp>
    </p:spTree>
    <p:extLst>
      <p:ext uri="{BB962C8B-B14F-4D97-AF65-F5344CB8AC3E}">
        <p14:creationId xmlns:p14="http://schemas.microsoft.com/office/powerpoint/2010/main" val="27166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021" y="1252727"/>
            <a:ext cx="5022106" cy="3244993"/>
          </a:xfrm>
          <a:prstGeom prst="rect">
            <a:avLst/>
          </a:prstGeom>
          <a:noFill/>
          <a:ln>
            <a:noFill/>
          </a:ln>
        </p:spPr>
      </p:pic>
      <p:sp>
        <p:nvSpPr>
          <p:cNvPr id="2" name="Title 1"/>
          <p:cNvSpPr>
            <a:spLocks noGrp="1"/>
          </p:cNvSpPr>
          <p:nvPr>
            <p:ph type="title"/>
          </p:nvPr>
        </p:nvSpPr>
        <p:spPr/>
        <p:txBody>
          <a:bodyPr>
            <a:noAutofit/>
          </a:bodyPr>
          <a:lstStyle/>
          <a:p>
            <a:r>
              <a:rPr lang="en-US" dirty="0"/>
              <a:t>Why Self Storage?</a:t>
            </a:r>
          </a:p>
        </p:txBody>
      </p:sp>
      <p:sp>
        <p:nvSpPr>
          <p:cNvPr id="9" name="Content Placeholder 2"/>
          <p:cNvSpPr txBox="1">
            <a:spLocks/>
          </p:cNvSpPr>
          <p:nvPr/>
        </p:nvSpPr>
        <p:spPr>
          <a:xfrm>
            <a:off x="5566410" y="1699863"/>
            <a:ext cx="5854964" cy="3508745"/>
          </a:xfrm>
          <a:prstGeom prst="rect">
            <a:avLst/>
          </a:prstGeom>
        </p:spPr>
        <p:txBody>
          <a:bodyPr tIns="0" bIns="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0188" indent="-138748">
              <a:lnSpc>
                <a:spcPct val="100000"/>
              </a:lnSpc>
              <a:spcBef>
                <a:spcPts val="400"/>
              </a:spcBef>
              <a:spcAft>
                <a:spcPts val="800"/>
              </a:spcAft>
              <a:buClr>
                <a:srgbClr val="FFC03B"/>
              </a:buClr>
            </a:pPr>
            <a:r>
              <a:rPr lang="en-US" sz="1800" dirty="0">
                <a:solidFill>
                  <a:schemeClr val="bg1">
                    <a:lumMod val="50000"/>
                  </a:schemeClr>
                </a:solidFill>
                <a:latin typeface="Microsoft Sans Serif" charset="0"/>
                <a:ea typeface="Microsoft Sans Serif" charset="0"/>
                <a:cs typeface="Microsoft Sans Serif" charset="0"/>
              </a:rPr>
              <a:t>Total Self Storage Rentable Space in the U.S.</a:t>
            </a:r>
            <a:br>
              <a:rPr lang="en-US" sz="1800" dirty="0">
                <a:solidFill>
                  <a:schemeClr val="bg1">
                    <a:lumMod val="50000"/>
                  </a:schemeClr>
                </a:solidFill>
                <a:latin typeface="Microsoft Sans Serif" charset="0"/>
                <a:ea typeface="Microsoft Sans Serif" charset="0"/>
                <a:cs typeface="Microsoft Sans Serif" charset="0"/>
              </a:rPr>
            </a:br>
            <a:r>
              <a:rPr lang="en-US" sz="1800" dirty="0">
                <a:solidFill>
                  <a:schemeClr val="bg1">
                    <a:lumMod val="50000"/>
                  </a:schemeClr>
                </a:solidFill>
                <a:latin typeface="Microsoft Sans Serif" charset="0"/>
                <a:ea typeface="Microsoft Sans Serif" charset="0"/>
                <a:cs typeface="Microsoft Sans Serif" charset="0"/>
              </a:rPr>
              <a:t>is now 2.3 Billion Square Feet</a:t>
            </a:r>
            <a:r>
              <a:rPr lang="en-US" sz="1800" baseline="30000" dirty="0">
                <a:solidFill>
                  <a:schemeClr val="bg1">
                    <a:lumMod val="50000"/>
                  </a:schemeClr>
                </a:solidFill>
                <a:latin typeface="Microsoft Sans Serif" charset="0"/>
                <a:ea typeface="Microsoft Sans Serif" charset="0"/>
                <a:cs typeface="Microsoft Sans Serif" charset="0"/>
              </a:rPr>
              <a:t>(1)</a:t>
            </a:r>
          </a:p>
          <a:p>
            <a:pPr marL="230188" indent="-138748">
              <a:lnSpc>
                <a:spcPct val="100000"/>
              </a:lnSpc>
              <a:spcBef>
                <a:spcPts val="400"/>
              </a:spcBef>
              <a:spcAft>
                <a:spcPts val="800"/>
              </a:spcAft>
              <a:buClr>
                <a:srgbClr val="FFC03B"/>
              </a:buClr>
            </a:pPr>
            <a:r>
              <a:rPr lang="en-US" sz="1800" dirty="0">
                <a:solidFill>
                  <a:schemeClr val="bg1">
                    <a:lumMod val="50000"/>
                  </a:schemeClr>
                </a:solidFill>
                <a:latin typeface="Microsoft Sans Serif" charset="0"/>
                <a:ea typeface="Microsoft Sans Serif" charset="0"/>
                <a:cs typeface="Microsoft Sans Serif" charset="0"/>
              </a:rPr>
              <a:t>Unique Ability to Add Value as an Operating Business</a:t>
            </a:r>
          </a:p>
          <a:p>
            <a:pPr marL="230188" indent="-138748">
              <a:lnSpc>
                <a:spcPct val="100000"/>
              </a:lnSpc>
              <a:spcBef>
                <a:spcPts val="400"/>
              </a:spcBef>
              <a:spcAft>
                <a:spcPts val="800"/>
              </a:spcAft>
              <a:buClr>
                <a:srgbClr val="FFC03B"/>
              </a:buClr>
            </a:pPr>
            <a:r>
              <a:rPr lang="en-US" sz="1800" dirty="0">
                <a:solidFill>
                  <a:schemeClr val="bg1">
                    <a:lumMod val="50000"/>
                  </a:schemeClr>
                </a:solidFill>
                <a:latin typeface="Microsoft Sans Serif" charset="0"/>
                <a:ea typeface="Microsoft Sans Serif" charset="0"/>
                <a:cs typeface="Microsoft Sans Serif" charset="0"/>
              </a:rPr>
              <a:t>Low Capital Expenditure Requirements</a:t>
            </a:r>
          </a:p>
          <a:p>
            <a:pPr marL="230188" indent="-138748">
              <a:lnSpc>
                <a:spcPct val="100000"/>
              </a:lnSpc>
              <a:spcBef>
                <a:spcPts val="400"/>
              </a:spcBef>
              <a:spcAft>
                <a:spcPts val="800"/>
              </a:spcAft>
              <a:buClr>
                <a:srgbClr val="FFC03B"/>
              </a:buClr>
            </a:pPr>
            <a:r>
              <a:rPr lang="en-US" sz="1800" dirty="0">
                <a:solidFill>
                  <a:schemeClr val="bg1">
                    <a:lumMod val="50000"/>
                  </a:schemeClr>
                </a:solidFill>
                <a:latin typeface="Microsoft Sans Serif" charset="0"/>
                <a:ea typeface="Microsoft Sans Serif" charset="0"/>
                <a:cs typeface="Microsoft Sans Serif" charset="0"/>
              </a:rPr>
              <a:t>No Leasing Commissions</a:t>
            </a:r>
            <a:r>
              <a:rPr lang="en-US" sz="1800" baseline="30000" dirty="0">
                <a:solidFill>
                  <a:schemeClr val="bg1">
                    <a:lumMod val="50000"/>
                  </a:schemeClr>
                </a:solidFill>
                <a:latin typeface="Microsoft Sans Serif" charset="0"/>
                <a:ea typeface="Microsoft Sans Serif" charset="0"/>
                <a:cs typeface="Microsoft Sans Serif" charset="0"/>
              </a:rPr>
              <a:t>(2)</a:t>
            </a:r>
          </a:p>
          <a:p>
            <a:pPr marL="230188" indent="-138748">
              <a:lnSpc>
                <a:spcPct val="100000"/>
              </a:lnSpc>
              <a:spcBef>
                <a:spcPts val="400"/>
              </a:spcBef>
              <a:spcAft>
                <a:spcPts val="800"/>
              </a:spcAft>
              <a:buClr>
                <a:srgbClr val="FFC03B"/>
              </a:buClr>
            </a:pPr>
            <a:r>
              <a:rPr lang="en-US" sz="1800" dirty="0">
                <a:solidFill>
                  <a:schemeClr val="bg1">
                    <a:lumMod val="50000"/>
                  </a:schemeClr>
                </a:solidFill>
                <a:latin typeface="Microsoft Sans Serif" charset="0"/>
                <a:ea typeface="Microsoft Sans Serif" charset="0"/>
                <a:cs typeface="Microsoft Sans Serif" charset="0"/>
              </a:rPr>
              <a:t>No Tenant Improvements</a:t>
            </a:r>
          </a:p>
          <a:p>
            <a:pPr marL="230188" indent="-138748">
              <a:lnSpc>
                <a:spcPct val="100000"/>
              </a:lnSpc>
              <a:spcBef>
                <a:spcPts val="400"/>
              </a:spcBef>
              <a:spcAft>
                <a:spcPts val="800"/>
              </a:spcAft>
              <a:buClr>
                <a:srgbClr val="FFC03B"/>
              </a:buClr>
            </a:pPr>
            <a:r>
              <a:rPr lang="en-US" sz="1800" dirty="0">
                <a:solidFill>
                  <a:schemeClr val="bg1">
                    <a:lumMod val="50000"/>
                  </a:schemeClr>
                </a:solidFill>
                <a:latin typeface="Microsoft Sans Serif" charset="0"/>
                <a:ea typeface="Microsoft Sans Serif" charset="0"/>
                <a:cs typeface="Microsoft Sans Serif" charset="0"/>
              </a:rPr>
              <a:t>Recession Resistant</a:t>
            </a:r>
            <a:r>
              <a:rPr lang="en-US" sz="1800" baseline="30000" dirty="0">
                <a:solidFill>
                  <a:schemeClr val="bg1">
                    <a:lumMod val="50000"/>
                  </a:schemeClr>
                </a:solidFill>
                <a:latin typeface="Microsoft Sans Serif" charset="0"/>
                <a:ea typeface="Microsoft Sans Serif" charset="0"/>
                <a:cs typeface="Microsoft Sans Serif" charset="0"/>
              </a:rPr>
              <a:t>(3)</a:t>
            </a:r>
          </a:p>
          <a:p>
            <a:pPr marL="230188" indent="-138748">
              <a:lnSpc>
                <a:spcPct val="100000"/>
              </a:lnSpc>
              <a:spcBef>
                <a:spcPts val="400"/>
              </a:spcBef>
              <a:spcAft>
                <a:spcPts val="800"/>
              </a:spcAft>
              <a:buClr>
                <a:srgbClr val="FFC03B"/>
              </a:buClr>
            </a:pPr>
            <a:r>
              <a:rPr lang="en-US" sz="1800" dirty="0">
                <a:solidFill>
                  <a:schemeClr val="bg1">
                    <a:lumMod val="50000"/>
                  </a:schemeClr>
                </a:solidFill>
                <a:latin typeface="Microsoft Sans Serif" charset="0"/>
                <a:ea typeface="Microsoft Sans Serif" charset="0"/>
                <a:cs typeface="Microsoft Sans Serif" charset="0"/>
              </a:rPr>
              <a:t>Hedge Against Inflation &amp; Increasing Interest Rates (Due to month-to-month Rent)</a:t>
            </a:r>
          </a:p>
        </p:txBody>
      </p:sp>
      <p:sp>
        <p:nvSpPr>
          <p:cNvPr id="12" name="Rectangle 11"/>
          <p:cNvSpPr/>
          <p:nvPr/>
        </p:nvSpPr>
        <p:spPr>
          <a:xfrm>
            <a:off x="1" y="4497722"/>
            <a:ext cx="4925084" cy="2003344"/>
          </a:xfrm>
          <a:prstGeom prst="rect">
            <a:avLst/>
          </a:prstGeom>
          <a:solidFill>
            <a:srgbClr val="FF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1315" y="4760730"/>
            <a:ext cx="4162125" cy="1477328"/>
          </a:xfrm>
          <a:prstGeom prst="rect">
            <a:avLst/>
          </a:prstGeom>
        </p:spPr>
        <p:txBody>
          <a:bodyPr wrap="square">
            <a:spAutoFit/>
          </a:bodyPr>
          <a:lstStyle/>
          <a:p>
            <a:r>
              <a:rPr lang="en-US" b="1" i="1" dirty="0">
                <a:solidFill>
                  <a:srgbClr val="003949"/>
                </a:solidFill>
                <a:latin typeface="Bookman Old Style" charset="0"/>
                <a:ea typeface="Bookman Old Style" charset="0"/>
                <a:cs typeface="Bookman Old Style" charset="0"/>
              </a:rPr>
              <a:t>"The self storage industry has been one of the fastest-growing sectors of the U.S. commercial real estate industry over the last 40 years.</a:t>
            </a:r>
            <a:r>
              <a:rPr lang="en-US" b="1" i="1" baseline="30000" dirty="0">
                <a:solidFill>
                  <a:srgbClr val="003949"/>
                </a:solidFill>
                <a:latin typeface="Bookman Old Style" charset="0"/>
                <a:ea typeface="Bookman Old Style" charset="0"/>
                <a:cs typeface="Bookman Old Style" charset="0"/>
              </a:rPr>
              <a:t>(1)</a:t>
            </a:r>
            <a:r>
              <a:rPr lang="en-US" b="1" i="1" dirty="0">
                <a:solidFill>
                  <a:srgbClr val="003949"/>
                </a:solidFill>
                <a:latin typeface="Bookman Old Style" charset="0"/>
                <a:ea typeface="Bookman Old Style" charset="0"/>
                <a:cs typeface="Bookman Old Style" charset="0"/>
              </a:rPr>
              <a:t>"</a:t>
            </a:r>
            <a:endParaRPr lang="en-US" b="1" i="1" dirty="0">
              <a:solidFill>
                <a:srgbClr val="003949"/>
              </a:solidFill>
              <a:effectLst/>
              <a:latin typeface="Bookman Old Style" charset="0"/>
              <a:ea typeface="Bookman Old Style" charset="0"/>
              <a:cs typeface="Bookman Old Style" charset="0"/>
            </a:endParaRPr>
          </a:p>
        </p:txBody>
      </p:sp>
      <p:sp>
        <p:nvSpPr>
          <p:cNvPr id="13" name="TextBox 12"/>
          <p:cNvSpPr txBox="1"/>
          <p:nvPr/>
        </p:nvSpPr>
        <p:spPr>
          <a:xfrm>
            <a:off x="5566410" y="5313345"/>
            <a:ext cx="6026150" cy="1128514"/>
          </a:xfrm>
          <a:prstGeom prst="rect">
            <a:avLst/>
          </a:prstGeom>
          <a:noFill/>
        </p:spPr>
        <p:txBody>
          <a:bodyPr wrap="square" rtlCol="0">
            <a:spAutoFit/>
          </a:bodyPr>
          <a:lstStyle/>
          <a:p>
            <a:pPr marL="176213" indent="-176213">
              <a:spcBef>
                <a:spcPts val="100"/>
              </a:spcBef>
              <a:spcAft>
                <a:spcPts val="100"/>
              </a:spcAft>
              <a:buFontTx/>
              <a:buAutoNum type="arabicParenR"/>
            </a:pPr>
            <a:r>
              <a:rPr lang="en-US" sz="800" dirty="0">
                <a:solidFill>
                  <a:schemeClr val="bg1">
                    <a:lumMod val="50000"/>
                  </a:schemeClr>
                </a:solidFill>
                <a:latin typeface="Microsoft Sans Serif" charset="0"/>
                <a:ea typeface="Microsoft Sans Serif" charset="0"/>
                <a:cs typeface="Microsoft Sans Serif" charset="0"/>
              </a:rPr>
              <a:t>2018 Self-Storage Almanac</a:t>
            </a:r>
          </a:p>
          <a:p>
            <a:pPr marL="176213" indent="-176213">
              <a:spcBef>
                <a:spcPts val="100"/>
              </a:spcBef>
              <a:spcAft>
                <a:spcPts val="100"/>
              </a:spcAft>
              <a:buFontTx/>
              <a:buAutoNum type="arabicParenR"/>
            </a:pPr>
            <a:r>
              <a:rPr lang="en-US" sz="800" dirty="0">
                <a:solidFill>
                  <a:schemeClr val="bg1">
                    <a:lumMod val="50000"/>
                  </a:schemeClr>
                </a:solidFill>
                <a:latin typeface="Microsoft Sans Serif" charset="0"/>
                <a:ea typeface="Microsoft Sans Serif" charset="0"/>
                <a:cs typeface="Microsoft Sans Serif" charset="0"/>
              </a:rPr>
              <a:t>We will not pay commissions in connection with the leasing of our self storage units; however, we will pay certain fees associated with the day-to-day management.</a:t>
            </a:r>
          </a:p>
          <a:p>
            <a:pPr marL="176213" indent="-176213">
              <a:spcBef>
                <a:spcPts val="100"/>
              </a:spcBef>
              <a:spcAft>
                <a:spcPts val="100"/>
              </a:spcAft>
              <a:buFontTx/>
              <a:buAutoNum type="arabicParenR"/>
            </a:pPr>
            <a:r>
              <a:rPr lang="en-US" sz="800" dirty="0">
                <a:solidFill>
                  <a:schemeClr val="bg1">
                    <a:lumMod val="50000"/>
                  </a:schemeClr>
                </a:solidFill>
                <a:latin typeface="Microsoft Sans Serif" charset="0"/>
                <a:ea typeface="Microsoft Sans Serif" charset="0"/>
                <a:cs typeface="Microsoft Sans Serif" charset="0"/>
              </a:rPr>
              <a:t>“Demand for storage is driven by major demographic trends which are going to happen regardless of GDP growth rates, unemployment or what the S&amp;P 500 is doing. . . accordingly, [self] storage is recession resistant.” Source: “Gates: Recession-resistant property is best for investors” - Austin Business Journal by Cody Lyon, Staff Writer, September 2011. Past performance is no indication of future results. It is possible to lose money on this investment. While the self storage industry may be resistant to recessions, there is no guarantee that a related investment will realize a profit or prevent against loss.</a:t>
            </a:r>
          </a:p>
        </p:txBody>
      </p:sp>
      <p:sp>
        <p:nvSpPr>
          <p:cNvPr id="3" name="Slide Number Placeholder 2"/>
          <p:cNvSpPr>
            <a:spLocks noGrp="1"/>
          </p:cNvSpPr>
          <p:nvPr>
            <p:ph type="sldNum" sz="quarter" idx="4"/>
          </p:nvPr>
        </p:nvSpPr>
        <p:spPr/>
        <p:txBody>
          <a:bodyPr/>
          <a:lstStyle/>
          <a:p>
            <a:fld id="{BB95469A-688F-E64F-82FB-9E52813A66CC}" type="slidenum">
              <a:rPr lang="en-US" smtClean="0"/>
              <a:pPr/>
              <a:t>8</a:t>
            </a:fld>
            <a:endParaRPr lang="en-US" dirty="0"/>
          </a:p>
        </p:txBody>
      </p:sp>
    </p:spTree>
    <p:extLst>
      <p:ext uri="{BB962C8B-B14F-4D97-AF65-F5344CB8AC3E}">
        <p14:creationId xmlns:p14="http://schemas.microsoft.com/office/powerpoint/2010/main" val="401751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Why Self Storage?</a:t>
            </a:r>
          </a:p>
        </p:txBody>
      </p:sp>
      <p:sp>
        <p:nvSpPr>
          <p:cNvPr id="12" name="Rectangle 11"/>
          <p:cNvSpPr/>
          <p:nvPr/>
        </p:nvSpPr>
        <p:spPr>
          <a:xfrm>
            <a:off x="4544568" y="1516887"/>
            <a:ext cx="6865112" cy="1299465"/>
          </a:xfrm>
          <a:prstGeom prst="rect">
            <a:avLst/>
          </a:prstGeom>
          <a:solidFill>
            <a:srgbClr val="FFC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76072" y="1516886"/>
            <a:ext cx="3968496" cy="1299466"/>
          </a:xfrm>
          <a:prstGeom prst="rect">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21303" y="1963398"/>
            <a:ext cx="2878034" cy="400110"/>
          </a:xfrm>
          <a:prstGeom prst="rect">
            <a:avLst/>
          </a:prstGeom>
        </p:spPr>
        <p:txBody>
          <a:bodyPr wrap="square">
            <a:spAutoFit/>
          </a:bodyPr>
          <a:lstStyle/>
          <a:p>
            <a:pPr algn="just"/>
            <a:r>
              <a:rPr lang="en-US" sz="2000" b="1" dirty="0">
                <a:solidFill>
                  <a:schemeClr val="bg1"/>
                </a:solidFill>
                <a:latin typeface="Microsoft Sans Serif" charset="0"/>
                <a:ea typeface="Microsoft Sans Serif" charset="0"/>
                <a:cs typeface="Microsoft Sans Serif" charset="0"/>
              </a:rPr>
              <a:t>SELF STORAGE FACT</a:t>
            </a:r>
            <a:endParaRPr lang="en-US" sz="2000" b="1" dirty="0">
              <a:solidFill>
                <a:schemeClr val="bg1"/>
              </a:solidFill>
              <a:effectLst/>
              <a:latin typeface="Microsoft Sans Serif" charset="0"/>
              <a:ea typeface="Microsoft Sans Serif" charset="0"/>
              <a:cs typeface="Microsoft Sans Serif" charset="0"/>
            </a:endParaRPr>
          </a:p>
        </p:txBody>
      </p:sp>
      <p:sp>
        <p:nvSpPr>
          <p:cNvPr id="3" name="Rectangle 2"/>
          <p:cNvSpPr/>
          <p:nvPr/>
        </p:nvSpPr>
        <p:spPr>
          <a:xfrm>
            <a:off x="5414692" y="1794121"/>
            <a:ext cx="5602224" cy="738664"/>
          </a:xfrm>
          <a:prstGeom prst="rect">
            <a:avLst/>
          </a:prstGeom>
        </p:spPr>
        <p:txBody>
          <a:bodyPr wrap="square">
            <a:spAutoFit/>
          </a:bodyPr>
          <a:lstStyle/>
          <a:p>
            <a:pPr algn="just"/>
            <a:r>
              <a:rPr lang="en-US" sz="1400" b="1" i="1" dirty="0">
                <a:solidFill>
                  <a:srgbClr val="003949"/>
                </a:solidFill>
                <a:latin typeface="Bookman Old Style" charset="0"/>
                <a:ea typeface="Bookman Old Style" charset="0"/>
                <a:cs typeface="Bookman Old Style" charset="0"/>
              </a:rPr>
              <a:t>Nearly 10% of United States households currently rent a self storage unit, up from 1 in 17 in 1995 according to the Self Storage Association “Industry Fact Sheet” (7/15).</a:t>
            </a:r>
            <a:endParaRPr lang="en-US" sz="1400" b="1" i="1" dirty="0">
              <a:solidFill>
                <a:srgbClr val="003949"/>
              </a:solidFill>
              <a:effectLst/>
              <a:latin typeface="Bookman Old Style" charset="0"/>
              <a:ea typeface="Bookman Old Style" charset="0"/>
              <a:cs typeface="Bookman Old Style" charset="0"/>
            </a:endParaRPr>
          </a:p>
        </p:txBody>
      </p:sp>
      <p:sp>
        <p:nvSpPr>
          <p:cNvPr id="5" name="Triangle 4"/>
          <p:cNvSpPr/>
          <p:nvPr/>
        </p:nvSpPr>
        <p:spPr>
          <a:xfrm rot="5400000">
            <a:off x="4120786" y="1940667"/>
            <a:ext cx="1299466" cy="451903"/>
          </a:xfrm>
          <a:prstGeom prst="triangle">
            <a:avLst>
              <a:gd name="adj" fmla="val 51182"/>
            </a:avLst>
          </a:prstGeom>
          <a:solidFill>
            <a:srgbClr val="3D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576072" y="2988279"/>
            <a:ext cx="4305300" cy="283223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2400" dirty="0">
                <a:solidFill>
                  <a:srgbClr val="013C71"/>
                </a:solidFill>
                <a:latin typeface="Microsoft Sans Serif" charset="0"/>
                <a:ea typeface="Microsoft Sans Serif" charset="0"/>
                <a:cs typeface="Microsoft Sans Serif" charset="0"/>
              </a:rPr>
              <a:t>Drivers of Self Storage Usage</a:t>
            </a:r>
          </a:p>
          <a:p>
            <a:pPr marL="233363" indent="-233363">
              <a:buClr>
                <a:srgbClr val="FFC03B"/>
              </a:buClr>
            </a:pPr>
            <a:r>
              <a:rPr lang="en-US" sz="1800" dirty="0">
                <a:solidFill>
                  <a:schemeClr val="bg1">
                    <a:lumMod val="50000"/>
                  </a:schemeClr>
                </a:solidFill>
                <a:latin typeface="Microsoft Sans Serif" charset="0"/>
                <a:ea typeface="Microsoft Sans Serif" charset="0"/>
                <a:cs typeface="Microsoft Sans Serif" charset="0"/>
              </a:rPr>
              <a:t>Marital Status Change</a:t>
            </a:r>
          </a:p>
          <a:p>
            <a:pPr marL="233363" indent="-233363">
              <a:buClr>
                <a:srgbClr val="FFC03B"/>
              </a:buClr>
            </a:pPr>
            <a:r>
              <a:rPr lang="en-US" sz="1800" dirty="0">
                <a:solidFill>
                  <a:schemeClr val="bg1">
                    <a:lumMod val="50000"/>
                  </a:schemeClr>
                </a:solidFill>
                <a:latin typeface="Microsoft Sans Serif" charset="0"/>
                <a:ea typeface="Microsoft Sans Serif" charset="0"/>
                <a:cs typeface="Microsoft Sans Serif" charset="0"/>
              </a:rPr>
              <a:t>Birth &amp; Inheritance</a:t>
            </a:r>
          </a:p>
          <a:p>
            <a:pPr marL="233363" indent="-233363">
              <a:buClr>
                <a:srgbClr val="FFC03B"/>
              </a:buClr>
            </a:pPr>
            <a:r>
              <a:rPr lang="en-US" sz="1800" dirty="0">
                <a:solidFill>
                  <a:schemeClr val="bg1">
                    <a:lumMod val="50000"/>
                  </a:schemeClr>
                </a:solidFill>
                <a:latin typeface="Microsoft Sans Serif" charset="0"/>
                <a:ea typeface="Microsoft Sans Serif" charset="0"/>
                <a:cs typeface="Microsoft Sans Serif" charset="0"/>
              </a:rPr>
              <a:t>Military Deployment</a:t>
            </a:r>
          </a:p>
          <a:p>
            <a:pPr marL="233363" indent="-233363">
              <a:buClr>
                <a:srgbClr val="FFC03B"/>
              </a:buClr>
            </a:pPr>
            <a:r>
              <a:rPr lang="en-US" sz="1800" dirty="0">
                <a:solidFill>
                  <a:schemeClr val="bg1">
                    <a:lumMod val="50000"/>
                  </a:schemeClr>
                </a:solidFill>
                <a:latin typeface="Microsoft Sans Serif" charset="0"/>
                <a:ea typeface="Microsoft Sans Serif" charset="0"/>
                <a:cs typeface="Microsoft Sans Serif" charset="0"/>
              </a:rPr>
              <a:t>Downsizing by Empty Nesters &amp; Baby Boomers</a:t>
            </a:r>
          </a:p>
          <a:p>
            <a:pPr marL="233363" indent="-233363">
              <a:buClr>
                <a:srgbClr val="FFC03B"/>
              </a:buClr>
            </a:pPr>
            <a:r>
              <a:rPr lang="en-US" sz="1800" dirty="0">
                <a:solidFill>
                  <a:schemeClr val="bg1">
                    <a:lumMod val="50000"/>
                  </a:schemeClr>
                </a:solidFill>
                <a:latin typeface="Microsoft Sans Serif" charset="0"/>
                <a:ea typeface="Microsoft Sans Serif" charset="0"/>
                <a:cs typeface="Microsoft Sans Serif" charset="0"/>
              </a:rPr>
              <a:t>Job Relocation</a:t>
            </a:r>
          </a:p>
          <a:p>
            <a:pPr marL="233363" indent="-233363">
              <a:buClr>
                <a:srgbClr val="FFC03B"/>
              </a:buClr>
            </a:pPr>
            <a:r>
              <a:rPr lang="en-US" sz="1800" dirty="0">
                <a:solidFill>
                  <a:schemeClr val="bg1">
                    <a:lumMod val="50000"/>
                  </a:schemeClr>
                </a:solidFill>
                <a:latin typeface="Microsoft Sans Serif" charset="0"/>
                <a:ea typeface="Microsoft Sans Serif" charset="0"/>
                <a:cs typeface="Microsoft Sans Serif" charset="0"/>
              </a:rPr>
              <a:t>Business Expansion or Contraction</a:t>
            </a: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91924" y="3298951"/>
            <a:ext cx="2417755" cy="753832"/>
          </a:xfrm>
          <a:prstGeom prst="rect">
            <a:avLst/>
          </a:prstGeom>
        </p:spPr>
      </p:pic>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91924" y="4053351"/>
            <a:ext cx="2417755" cy="754381"/>
          </a:xfrm>
          <a:prstGeom prst="rect">
            <a:avLst/>
          </a:prstGeom>
        </p:spPr>
      </p:pic>
      <p:pic>
        <p:nvPicPr>
          <p:cNvPr id="17" name="Picture 16"/>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8991924" y="4814082"/>
            <a:ext cx="2417755" cy="753853"/>
          </a:xfrm>
          <a:prstGeom prst="rect">
            <a:avLst/>
          </a:prstGeom>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8991924" y="5567935"/>
            <a:ext cx="2417755" cy="754951"/>
          </a:xfrm>
          <a:prstGeom prst="rect">
            <a:avLst/>
          </a:prstGeom>
        </p:spPr>
      </p:pic>
      <p:sp>
        <p:nvSpPr>
          <p:cNvPr id="19" name="Content Placeholder 2"/>
          <p:cNvSpPr txBox="1">
            <a:spLocks/>
          </p:cNvSpPr>
          <p:nvPr/>
        </p:nvSpPr>
        <p:spPr>
          <a:xfrm>
            <a:off x="5417959" y="2966976"/>
            <a:ext cx="4305300" cy="4538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dirty="0">
                <a:solidFill>
                  <a:srgbClr val="013C71"/>
                </a:solidFill>
                <a:latin typeface="Microsoft Sans Serif" charset="0"/>
                <a:ea typeface="Microsoft Sans Serif" charset="0"/>
                <a:cs typeface="Microsoft Sans Serif" charset="0"/>
              </a:rPr>
              <a:t>Who Uses Self Storage?*</a:t>
            </a:r>
          </a:p>
        </p:txBody>
      </p:sp>
      <p:sp>
        <p:nvSpPr>
          <p:cNvPr id="20" name="Content Placeholder 2"/>
          <p:cNvSpPr txBox="1">
            <a:spLocks/>
          </p:cNvSpPr>
          <p:nvPr/>
        </p:nvSpPr>
        <p:spPr>
          <a:xfrm>
            <a:off x="5417959" y="3393495"/>
            <a:ext cx="1093804" cy="58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4000" dirty="0">
                <a:solidFill>
                  <a:srgbClr val="3D879A"/>
                </a:solidFill>
                <a:latin typeface="Calibri" charset="0"/>
                <a:ea typeface="Calibri" charset="0"/>
                <a:cs typeface="Calibri" charset="0"/>
              </a:rPr>
              <a:t>77%</a:t>
            </a:r>
          </a:p>
        </p:txBody>
      </p:sp>
      <p:cxnSp>
        <p:nvCxnSpPr>
          <p:cNvPr id="22" name="Straight Connector 21"/>
          <p:cNvCxnSpPr/>
          <p:nvPr/>
        </p:nvCxnSpPr>
        <p:spPr>
          <a:xfrm>
            <a:off x="5505254" y="4053352"/>
            <a:ext cx="5904425" cy="0"/>
          </a:xfrm>
          <a:prstGeom prst="line">
            <a:avLst/>
          </a:prstGeom>
          <a:ln w="25400">
            <a:solidFill>
              <a:srgbClr val="3D879A"/>
            </a:solidFill>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5417959" y="4147876"/>
            <a:ext cx="1093804" cy="58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4000" dirty="0">
                <a:solidFill>
                  <a:srgbClr val="3D879A"/>
                </a:solidFill>
                <a:latin typeface="Calibri" charset="0"/>
                <a:ea typeface="Calibri" charset="0"/>
                <a:cs typeface="Calibri" charset="0"/>
              </a:rPr>
              <a:t>19%</a:t>
            </a:r>
          </a:p>
        </p:txBody>
      </p:sp>
      <p:cxnSp>
        <p:nvCxnSpPr>
          <p:cNvPr id="25" name="Straight Connector 24"/>
          <p:cNvCxnSpPr/>
          <p:nvPr/>
        </p:nvCxnSpPr>
        <p:spPr>
          <a:xfrm>
            <a:off x="5514680" y="4807733"/>
            <a:ext cx="5894999" cy="0"/>
          </a:xfrm>
          <a:prstGeom prst="line">
            <a:avLst/>
          </a:prstGeom>
          <a:ln w="25400">
            <a:solidFill>
              <a:srgbClr val="3D879A"/>
            </a:solidFill>
          </a:ln>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a:xfrm>
            <a:off x="5417959" y="4908078"/>
            <a:ext cx="1093804" cy="58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4000" dirty="0">
                <a:solidFill>
                  <a:srgbClr val="3D879A"/>
                </a:solidFill>
                <a:latin typeface="Calibri" charset="0"/>
                <a:ea typeface="Calibri" charset="0"/>
                <a:cs typeface="Calibri" charset="0"/>
              </a:rPr>
              <a:t>2%</a:t>
            </a:r>
          </a:p>
        </p:txBody>
      </p:sp>
      <p:cxnSp>
        <p:nvCxnSpPr>
          <p:cNvPr id="27" name="Straight Connector 26"/>
          <p:cNvCxnSpPr/>
          <p:nvPr/>
        </p:nvCxnSpPr>
        <p:spPr>
          <a:xfrm>
            <a:off x="5542961" y="5567935"/>
            <a:ext cx="5866718" cy="0"/>
          </a:xfrm>
          <a:prstGeom prst="line">
            <a:avLst/>
          </a:prstGeom>
          <a:ln w="25400">
            <a:solidFill>
              <a:srgbClr val="3D879A"/>
            </a:solidFill>
          </a:ln>
        </p:spPr>
        <p:style>
          <a:lnRef idx="1">
            <a:schemeClr val="accent1"/>
          </a:lnRef>
          <a:fillRef idx="0">
            <a:schemeClr val="accent1"/>
          </a:fillRef>
          <a:effectRef idx="0">
            <a:schemeClr val="accent1"/>
          </a:effectRef>
          <a:fontRef idx="minor">
            <a:schemeClr val="tx1"/>
          </a:fontRef>
        </p:style>
      </p:cxnSp>
      <p:sp>
        <p:nvSpPr>
          <p:cNvPr id="28" name="Content Placeholder 2"/>
          <p:cNvSpPr txBox="1">
            <a:spLocks/>
          </p:cNvSpPr>
          <p:nvPr/>
        </p:nvSpPr>
        <p:spPr>
          <a:xfrm>
            <a:off x="5417959" y="5662459"/>
            <a:ext cx="1093804" cy="588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4000" dirty="0">
                <a:solidFill>
                  <a:srgbClr val="3D879A"/>
                </a:solidFill>
                <a:latin typeface="Calibri" charset="0"/>
                <a:ea typeface="Calibri" charset="0"/>
                <a:cs typeface="Calibri" charset="0"/>
              </a:rPr>
              <a:t>2%</a:t>
            </a:r>
          </a:p>
        </p:txBody>
      </p:sp>
      <p:cxnSp>
        <p:nvCxnSpPr>
          <p:cNvPr id="29" name="Straight Connector 28"/>
          <p:cNvCxnSpPr/>
          <p:nvPr/>
        </p:nvCxnSpPr>
        <p:spPr>
          <a:xfrm>
            <a:off x="5542961" y="6322316"/>
            <a:ext cx="5866718" cy="0"/>
          </a:xfrm>
          <a:prstGeom prst="line">
            <a:avLst/>
          </a:prstGeom>
          <a:ln w="25400">
            <a:solidFill>
              <a:srgbClr val="3D879A"/>
            </a:solidFill>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6511763" y="3586736"/>
            <a:ext cx="2480162" cy="4538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a:solidFill>
                  <a:schemeClr val="bg1">
                    <a:lumMod val="50000"/>
                  </a:schemeClr>
                </a:solidFill>
                <a:latin typeface="Microsoft Sans Serif" charset="0"/>
                <a:ea typeface="Microsoft Sans Serif" charset="0"/>
                <a:cs typeface="Microsoft Sans Serif" charset="0"/>
              </a:rPr>
              <a:t>Residential</a:t>
            </a:r>
          </a:p>
        </p:txBody>
      </p:sp>
      <p:sp>
        <p:nvSpPr>
          <p:cNvPr id="31" name="Content Placeholder 2"/>
          <p:cNvSpPr txBox="1">
            <a:spLocks/>
          </p:cNvSpPr>
          <p:nvPr/>
        </p:nvSpPr>
        <p:spPr>
          <a:xfrm>
            <a:off x="6511763" y="4347487"/>
            <a:ext cx="2480162" cy="4538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a:solidFill>
                  <a:schemeClr val="bg1">
                    <a:lumMod val="50000"/>
                  </a:schemeClr>
                </a:solidFill>
                <a:latin typeface="Microsoft Sans Serif" charset="0"/>
                <a:ea typeface="Microsoft Sans Serif" charset="0"/>
                <a:cs typeface="Microsoft Sans Serif" charset="0"/>
              </a:rPr>
              <a:t>Commercial</a:t>
            </a:r>
            <a:endParaRPr lang="en-US" sz="1800" dirty="0">
              <a:solidFill>
                <a:schemeClr val="bg1">
                  <a:lumMod val="50000"/>
                </a:schemeClr>
              </a:solidFill>
              <a:latin typeface="Microsoft Sans Serif" charset="0"/>
              <a:ea typeface="Microsoft Sans Serif" charset="0"/>
              <a:cs typeface="Microsoft Sans Serif" charset="0"/>
            </a:endParaRPr>
          </a:p>
        </p:txBody>
      </p:sp>
      <p:sp>
        <p:nvSpPr>
          <p:cNvPr id="32" name="Content Placeholder 2"/>
          <p:cNvSpPr txBox="1">
            <a:spLocks/>
          </p:cNvSpPr>
          <p:nvPr/>
        </p:nvSpPr>
        <p:spPr>
          <a:xfrm>
            <a:off x="6511763" y="5095625"/>
            <a:ext cx="2480162" cy="4538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a:solidFill>
                  <a:schemeClr val="bg1">
                    <a:lumMod val="50000"/>
                  </a:schemeClr>
                </a:solidFill>
                <a:latin typeface="Microsoft Sans Serif" charset="0"/>
                <a:ea typeface="Microsoft Sans Serif" charset="0"/>
                <a:cs typeface="Microsoft Sans Serif" charset="0"/>
              </a:rPr>
              <a:t>Military</a:t>
            </a:r>
            <a:endParaRPr lang="en-US" sz="1800" dirty="0">
              <a:solidFill>
                <a:schemeClr val="bg1">
                  <a:lumMod val="50000"/>
                </a:schemeClr>
              </a:solidFill>
              <a:latin typeface="Microsoft Sans Serif" charset="0"/>
              <a:ea typeface="Microsoft Sans Serif" charset="0"/>
              <a:cs typeface="Microsoft Sans Serif" charset="0"/>
            </a:endParaRPr>
          </a:p>
        </p:txBody>
      </p:sp>
      <p:sp>
        <p:nvSpPr>
          <p:cNvPr id="33" name="Content Placeholder 2"/>
          <p:cNvSpPr txBox="1">
            <a:spLocks/>
          </p:cNvSpPr>
          <p:nvPr/>
        </p:nvSpPr>
        <p:spPr>
          <a:xfrm>
            <a:off x="6511763" y="5850006"/>
            <a:ext cx="2480162" cy="4538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82C213"/>
              </a:buClr>
              <a:buFont typeface="Arial"/>
              <a:buChar char="•"/>
              <a:defRPr sz="3200" kern="1200">
                <a:solidFill>
                  <a:srgbClr val="094D8B"/>
                </a:solidFill>
                <a:latin typeface="+mn-lt"/>
                <a:ea typeface="+mn-ea"/>
                <a:cs typeface="+mn-cs"/>
              </a:defRPr>
            </a:lvl1pPr>
            <a:lvl2pPr marL="742950" indent="-285750" algn="l" defTabSz="457200" rtl="0" eaLnBrk="1" latinLnBrk="0" hangingPunct="1">
              <a:spcBef>
                <a:spcPct val="20000"/>
              </a:spcBef>
              <a:buClr>
                <a:srgbClr val="82C213"/>
              </a:buClr>
              <a:buFont typeface="Arial"/>
              <a:buChar char="–"/>
              <a:defRPr sz="2800" kern="1200">
                <a:solidFill>
                  <a:srgbClr val="094D8B"/>
                </a:solidFill>
                <a:latin typeface="+mn-lt"/>
                <a:ea typeface="+mn-ea"/>
                <a:cs typeface="+mn-cs"/>
              </a:defRPr>
            </a:lvl2pPr>
            <a:lvl3pPr marL="1143000" indent="-228600" algn="l" defTabSz="457200" rtl="0" eaLnBrk="1" latinLnBrk="0" hangingPunct="1">
              <a:spcBef>
                <a:spcPct val="20000"/>
              </a:spcBef>
              <a:buClr>
                <a:srgbClr val="82C213"/>
              </a:buClr>
              <a:buFont typeface="Arial"/>
              <a:buChar char="•"/>
              <a:defRPr sz="2400" kern="1200">
                <a:solidFill>
                  <a:srgbClr val="094D8B"/>
                </a:solidFill>
                <a:latin typeface="+mn-lt"/>
                <a:ea typeface="+mn-ea"/>
                <a:cs typeface="+mn-cs"/>
              </a:defRPr>
            </a:lvl3pPr>
            <a:lvl4pPr marL="16002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4pPr>
            <a:lvl5pPr marL="2057400" indent="-228600" algn="l" defTabSz="457200" rtl="0" eaLnBrk="1" latinLnBrk="0" hangingPunct="1">
              <a:spcBef>
                <a:spcPct val="20000"/>
              </a:spcBef>
              <a:buClr>
                <a:srgbClr val="82C213"/>
              </a:buClr>
              <a:buFont typeface="Arial"/>
              <a:buChar char="»"/>
              <a:defRPr sz="2000" kern="1200">
                <a:solidFill>
                  <a:srgbClr val="094D8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a:solidFill>
                  <a:schemeClr val="bg1">
                    <a:lumMod val="50000"/>
                  </a:schemeClr>
                </a:solidFill>
                <a:latin typeface="Microsoft Sans Serif" charset="0"/>
                <a:ea typeface="Microsoft Sans Serif" charset="0"/>
                <a:cs typeface="Microsoft Sans Serif" charset="0"/>
              </a:rPr>
              <a:t>Student</a:t>
            </a:r>
          </a:p>
        </p:txBody>
      </p:sp>
      <p:sp>
        <p:nvSpPr>
          <p:cNvPr id="6" name="Slide Number Placeholder 5"/>
          <p:cNvSpPr>
            <a:spLocks noGrp="1"/>
          </p:cNvSpPr>
          <p:nvPr>
            <p:ph type="sldNum" sz="quarter" idx="4"/>
          </p:nvPr>
        </p:nvSpPr>
        <p:spPr/>
        <p:txBody>
          <a:bodyPr/>
          <a:lstStyle/>
          <a:p>
            <a:fld id="{BB95469A-688F-E64F-82FB-9E52813A66CC}" type="slidenum">
              <a:rPr lang="en-US" smtClean="0"/>
              <a:pPr/>
              <a:t>9</a:t>
            </a:fld>
            <a:endParaRPr lang="en-US" dirty="0"/>
          </a:p>
        </p:txBody>
      </p:sp>
      <p:sp>
        <p:nvSpPr>
          <p:cNvPr id="34" name="Rectangle 33">
            <a:extLst>
              <a:ext uri="{FF2B5EF4-FFF2-40B4-BE49-F238E27FC236}">
                <a16:creationId xmlns:a16="http://schemas.microsoft.com/office/drawing/2014/main" id="{79C3EAFB-ABA4-A541-9B97-C6ADE572E4D9}"/>
              </a:ext>
            </a:extLst>
          </p:cNvPr>
          <p:cNvSpPr/>
          <p:nvPr/>
        </p:nvSpPr>
        <p:spPr>
          <a:xfrm>
            <a:off x="576072" y="6158263"/>
            <a:ext cx="1670650" cy="246221"/>
          </a:xfrm>
          <a:prstGeom prst="rect">
            <a:avLst/>
          </a:prstGeom>
        </p:spPr>
        <p:txBody>
          <a:bodyPr wrap="none">
            <a:spAutoFit/>
          </a:bodyPr>
          <a:lstStyle/>
          <a:p>
            <a:r>
              <a:rPr lang="en-US" sz="1000" dirty="0">
                <a:solidFill>
                  <a:schemeClr val="bg1">
                    <a:lumMod val="50000"/>
                  </a:schemeClr>
                </a:solidFill>
                <a:latin typeface="Source Sans Pro" panose="020B0503030403020204" pitchFamily="34" charset="77"/>
              </a:rPr>
              <a:t>*2018 Self-Storage Almanac</a:t>
            </a:r>
          </a:p>
        </p:txBody>
      </p:sp>
    </p:spTree>
    <p:extLst>
      <p:ext uri="{BB962C8B-B14F-4D97-AF65-F5344CB8AC3E}">
        <p14:creationId xmlns:p14="http://schemas.microsoft.com/office/powerpoint/2010/main" val="768860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5003</TotalTime>
  <Words>3553</Words>
  <Application>Microsoft Macintosh PowerPoint</Application>
  <PresentationFormat>Widescreen</PresentationFormat>
  <Paragraphs>309</Paragraphs>
  <Slides>31</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Bookman Old Style</vt:lpstr>
      <vt:lpstr>Calibri</vt:lpstr>
      <vt:lpstr>Corbel</vt:lpstr>
      <vt:lpstr>Microsoft Sans Serif</vt:lpstr>
      <vt:lpstr>Source Sans Pro</vt:lpstr>
      <vt:lpstr>Symbol</vt:lpstr>
      <vt:lpstr>Office Theme</vt:lpstr>
      <vt:lpstr>1_Custom Design</vt:lpstr>
      <vt:lpstr>Custom Design</vt:lpstr>
      <vt:lpstr>Stabilized + Growth Self Storage Properties</vt:lpstr>
      <vt:lpstr>Risk Factors &amp; Other Information</vt:lpstr>
      <vt:lpstr>Agenda</vt:lpstr>
      <vt:lpstr>SmartStop Asset Management, LLC</vt:lpstr>
      <vt:lpstr>SmartStop Asset Management, LLC</vt:lpstr>
      <vt:lpstr>Strategic Storage Trust IV, Inc. Executive Team</vt:lpstr>
      <vt:lpstr>Why Self Storage?</vt:lpstr>
      <vt:lpstr>Why Self Storage?</vt:lpstr>
      <vt:lpstr>Why Self Storage?</vt:lpstr>
      <vt:lpstr>Strategic Storage Trust IV, Inc.</vt:lpstr>
      <vt:lpstr>Strategic Storage Trust IV, Inc.</vt:lpstr>
      <vt:lpstr>Income Property Focus</vt:lpstr>
      <vt:lpstr>Growth Property Focus</vt:lpstr>
      <vt:lpstr>Strong Market Demographics</vt:lpstr>
      <vt:lpstr>Institutional Management</vt:lpstr>
      <vt:lpstr>Strategic Storage Trust IV, Inc. Properties</vt:lpstr>
      <vt:lpstr>MSA Top 75</vt:lpstr>
      <vt:lpstr>Acquisitions</vt:lpstr>
      <vt:lpstr>Acquisitions</vt:lpstr>
      <vt:lpstr>Acquisitions</vt:lpstr>
      <vt:lpstr>Recent Acquisition</vt:lpstr>
      <vt:lpstr>Recent Acquisition</vt:lpstr>
      <vt:lpstr>Recent Acquisitions</vt:lpstr>
      <vt:lpstr>Recent Acquisition</vt:lpstr>
      <vt:lpstr>Strategic Storage Trust IV, Inc. Goals</vt:lpstr>
      <vt:lpstr>Strategic Storage Trust IV, Inc. Offering Terms</vt:lpstr>
      <vt:lpstr>Recap</vt:lpstr>
      <vt:lpstr>Self Storage Companies</vt:lpstr>
      <vt:lpstr>Next Steps</vt:lpstr>
      <vt:lpstr>PowerPoint Presentation</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jgrayson@sam.com</dc:creator>
  <cp:lastModifiedBy>Microsoft Office User</cp:lastModifiedBy>
  <cp:revision>377</cp:revision>
  <cp:lastPrinted>2019-07-17T18:31:04Z</cp:lastPrinted>
  <dcterms:created xsi:type="dcterms:W3CDTF">2017-04-05T15:19:49Z</dcterms:created>
  <dcterms:modified xsi:type="dcterms:W3CDTF">2020-05-01T16:19:12Z</dcterms:modified>
</cp:coreProperties>
</file>