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2" r:id="rId2"/>
    <p:sldMasterId id="2147483655" r:id="rId3"/>
    <p:sldMasterId id="2147483658" r:id="rId4"/>
    <p:sldMasterId id="2147483660" r:id="rId5"/>
    <p:sldMasterId id="2147483664" r:id="rId6"/>
  </p:sldMasterIdLst>
  <p:notesMasterIdLst>
    <p:notesMasterId r:id="rId32"/>
  </p:notesMasterIdLst>
  <p:sldIdLst>
    <p:sldId id="256" r:id="rId7"/>
    <p:sldId id="589" r:id="rId8"/>
    <p:sldId id="259" r:id="rId9"/>
    <p:sldId id="586" r:id="rId10"/>
    <p:sldId id="587" r:id="rId11"/>
    <p:sldId id="590" r:id="rId12"/>
    <p:sldId id="297" r:id="rId13"/>
    <p:sldId id="257" r:id="rId14"/>
    <p:sldId id="262" r:id="rId15"/>
    <p:sldId id="287" r:id="rId16"/>
    <p:sldId id="267" r:id="rId17"/>
    <p:sldId id="288" r:id="rId18"/>
    <p:sldId id="584" r:id="rId19"/>
    <p:sldId id="303" r:id="rId20"/>
    <p:sldId id="269" r:id="rId21"/>
    <p:sldId id="346" r:id="rId22"/>
    <p:sldId id="347" r:id="rId23"/>
    <p:sldId id="300" r:id="rId24"/>
    <p:sldId id="301" r:id="rId25"/>
    <p:sldId id="302" r:id="rId26"/>
    <p:sldId id="583" r:id="rId27"/>
    <p:sldId id="591" r:id="rId28"/>
    <p:sldId id="295" r:id="rId29"/>
    <p:sldId id="582" r:id="rId30"/>
    <p:sldId id="280" r:id="rId31"/>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n Reeves McGinnis" initials="ERM" lastIdx="4" clrIdx="0">
    <p:extLst>
      <p:ext uri="{19B8F6BF-5375-455C-9EA6-DF929625EA0E}">
        <p15:presenceInfo xmlns:p15="http://schemas.microsoft.com/office/powerpoint/2012/main" userId="S-1-5-21-2129485696-576473170-1939875897-87983" providerId="AD"/>
      </p:ext>
    </p:extLst>
  </p:cmAuthor>
  <p:cmAuthor id="2" name="Zach Heim" initials="ZH" lastIdx="1" clrIdx="1">
    <p:extLst>
      <p:ext uri="{19B8F6BF-5375-455C-9EA6-DF929625EA0E}">
        <p15:presenceInfo xmlns:p15="http://schemas.microsoft.com/office/powerpoint/2012/main" userId="Zach Hei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C71"/>
    <a:srgbClr val="003949"/>
    <a:srgbClr val="3D879A"/>
    <a:srgbClr val="FFC03B"/>
    <a:srgbClr val="FDBE3F"/>
    <a:srgbClr val="EFEFEF"/>
    <a:srgbClr val="44B0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6"/>
    <p:restoredTop sz="94607"/>
  </p:normalViewPr>
  <p:slideViewPr>
    <p:cSldViewPr snapToGrid="0" snapToObjects="1">
      <p:cViewPr varScale="1">
        <p:scale>
          <a:sx n="70" d="100"/>
          <a:sy n="70" d="100"/>
        </p:scale>
        <p:origin x="70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B53D7CAC-F788-2644-8D0A-A821F39FEA51}" type="datetimeFigureOut">
              <a:rPr lang="en-US" smtClean="0"/>
              <a:t>1/8/2020</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B9EAF722-E1ED-B844-A878-9ADB790202E1}" type="slidenum">
              <a:rPr lang="en-US" smtClean="0"/>
              <a:t>‹#›</a:t>
            </a:fld>
            <a:endParaRPr lang="en-US"/>
          </a:p>
        </p:txBody>
      </p:sp>
    </p:spTree>
    <p:extLst>
      <p:ext uri="{BB962C8B-B14F-4D97-AF65-F5344CB8AC3E}">
        <p14:creationId xmlns:p14="http://schemas.microsoft.com/office/powerpoint/2010/main" val="1834680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EAF722-E1ED-B844-A878-9ADB790202E1}"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488191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EAF722-E1ED-B844-A878-9ADB790202E1}" type="slidenum">
              <a:rPr lang="en-US" smtClean="0"/>
              <a:t>16</a:t>
            </a:fld>
            <a:endParaRPr lang="en-US"/>
          </a:p>
        </p:txBody>
      </p:sp>
    </p:spTree>
    <p:extLst>
      <p:ext uri="{BB962C8B-B14F-4D97-AF65-F5344CB8AC3E}">
        <p14:creationId xmlns:p14="http://schemas.microsoft.com/office/powerpoint/2010/main" val="3234552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EAF722-E1ED-B844-A878-9ADB790202E1}" type="slidenum">
              <a:rPr lang="en-US" smtClean="0"/>
              <a:t>17</a:t>
            </a:fld>
            <a:endParaRPr lang="en-US"/>
          </a:p>
        </p:txBody>
      </p:sp>
    </p:spTree>
    <p:extLst>
      <p:ext uri="{BB962C8B-B14F-4D97-AF65-F5344CB8AC3E}">
        <p14:creationId xmlns:p14="http://schemas.microsoft.com/office/powerpoint/2010/main" val="469560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EAF722-E1ED-B844-A878-9ADB790202E1}" type="slidenum">
              <a:rPr lang="en-US" smtClean="0"/>
              <a:t>18</a:t>
            </a:fld>
            <a:endParaRPr lang="en-US"/>
          </a:p>
        </p:txBody>
      </p:sp>
    </p:spTree>
    <p:extLst>
      <p:ext uri="{BB962C8B-B14F-4D97-AF65-F5344CB8AC3E}">
        <p14:creationId xmlns:p14="http://schemas.microsoft.com/office/powerpoint/2010/main" val="1132576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EAF722-E1ED-B844-A878-9ADB790202E1}" type="slidenum">
              <a:rPr lang="en-US" smtClean="0"/>
              <a:t>19</a:t>
            </a:fld>
            <a:endParaRPr lang="en-US"/>
          </a:p>
        </p:txBody>
      </p:sp>
    </p:spTree>
    <p:extLst>
      <p:ext uri="{BB962C8B-B14F-4D97-AF65-F5344CB8AC3E}">
        <p14:creationId xmlns:p14="http://schemas.microsoft.com/office/powerpoint/2010/main" val="339465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EAF722-E1ED-B844-A878-9ADB790202E1}" type="slidenum">
              <a:rPr lang="en-US" smtClean="0"/>
              <a:t>20</a:t>
            </a:fld>
            <a:endParaRPr lang="en-US"/>
          </a:p>
        </p:txBody>
      </p:sp>
    </p:spTree>
    <p:extLst>
      <p:ext uri="{BB962C8B-B14F-4D97-AF65-F5344CB8AC3E}">
        <p14:creationId xmlns:p14="http://schemas.microsoft.com/office/powerpoint/2010/main" val="3489229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EAF722-E1ED-B844-A878-9ADB790202E1}" type="slidenum">
              <a:rPr lang="en-US" smtClean="0"/>
              <a:t>21</a:t>
            </a:fld>
            <a:endParaRPr lang="en-US"/>
          </a:p>
        </p:txBody>
      </p:sp>
    </p:spTree>
    <p:extLst>
      <p:ext uri="{BB962C8B-B14F-4D97-AF65-F5344CB8AC3E}">
        <p14:creationId xmlns:p14="http://schemas.microsoft.com/office/powerpoint/2010/main" val="41137247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EAF722-E1ED-B844-A878-9ADB790202E1}" type="slidenum">
              <a:rPr lang="en-US" smtClean="0"/>
              <a:t>23</a:t>
            </a:fld>
            <a:endParaRPr lang="en-US"/>
          </a:p>
        </p:txBody>
      </p:sp>
    </p:spTree>
    <p:extLst>
      <p:ext uri="{BB962C8B-B14F-4D97-AF65-F5344CB8AC3E}">
        <p14:creationId xmlns:p14="http://schemas.microsoft.com/office/powerpoint/2010/main" val="4513824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EAF722-E1ED-B844-A878-9ADB790202E1}" type="slidenum">
              <a:rPr lang="en-US" smtClean="0"/>
              <a:t>25</a:t>
            </a:fld>
            <a:endParaRPr lang="en-US"/>
          </a:p>
        </p:txBody>
      </p:sp>
    </p:spTree>
    <p:extLst>
      <p:ext uri="{BB962C8B-B14F-4D97-AF65-F5344CB8AC3E}">
        <p14:creationId xmlns:p14="http://schemas.microsoft.com/office/powerpoint/2010/main" val="1187414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EAF722-E1ED-B844-A878-9ADB790202E1}" type="slidenum">
              <a:rPr lang="en-US" smtClean="0"/>
              <a:t>3</a:t>
            </a:fld>
            <a:endParaRPr lang="en-US"/>
          </a:p>
        </p:txBody>
      </p:sp>
    </p:spTree>
    <p:extLst>
      <p:ext uri="{BB962C8B-B14F-4D97-AF65-F5344CB8AC3E}">
        <p14:creationId xmlns:p14="http://schemas.microsoft.com/office/powerpoint/2010/main" val="407915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EAF722-E1ED-B844-A878-9ADB790202E1}"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4201996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EAF722-E1ED-B844-A878-9ADB790202E1}" type="slidenum">
              <a:rPr lang="en-US" smtClean="0"/>
              <a:t>7</a:t>
            </a:fld>
            <a:endParaRPr lang="en-US"/>
          </a:p>
        </p:txBody>
      </p:sp>
    </p:spTree>
    <p:extLst>
      <p:ext uri="{BB962C8B-B14F-4D97-AF65-F5344CB8AC3E}">
        <p14:creationId xmlns:p14="http://schemas.microsoft.com/office/powerpoint/2010/main" val="3493155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EAF722-E1ED-B844-A878-9ADB790202E1}" type="slidenum">
              <a:rPr lang="en-US" smtClean="0"/>
              <a:t>9</a:t>
            </a:fld>
            <a:endParaRPr lang="en-US"/>
          </a:p>
        </p:txBody>
      </p:sp>
    </p:spTree>
    <p:extLst>
      <p:ext uri="{BB962C8B-B14F-4D97-AF65-F5344CB8AC3E}">
        <p14:creationId xmlns:p14="http://schemas.microsoft.com/office/powerpoint/2010/main" val="112999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EAF722-E1ED-B844-A878-9ADB790202E1}" type="slidenum">
              <a:rPr lang="en-US" smtClean="0"/>
              <a:t>10</a:t>
            </a:fld>
            <a:endParaRPr lang="en-US"/>
          </a:p>
        </p:txBody>
      </p:sp>
    </p:spTree>
    <p:extLst>
      <p:ext uri="{BB962C8B-B14F-4D97-AF65-F5344CB8AC3E}">
        <p14:creationId xmlns:p14="http://schemas.microsoft.com/office/powerpoint/2010/main" val="1952737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EAF722-E1ED-B844-A878-9ADB790202E1}" type="slidenum">
              <a:rPr lang="en-US" smtClean="0"/>
              <a:t>12</a:t>
            </a:fld>
            <a:endParaRPr lang="en-US"/>
          </a:p>
        </p:txBody>
      </p:sp>
    </p:spTree>
    <p:extLst>
      <p:ext uri="{BB962C8B-B14F-4D97-AF65-F5344CB8AC3E}">
        <p14:creationId xmlns:p14="http://schemas.microsoft.com/office/powerpoint/2010/main" val="1450916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EAF722-E1ED-B844-A878-9ADB790202E1}" type="slidenum">
              <a:rPr lang="en-US" smtClean="0"/>
              <a:t>14</a:t>
            </a:fld>
            <a:endParaRPr lang="en-US"/>
          </a:p>
        </p:txBody>
      </p:sp>
    </p:spTree>
    <p:extLst>
      <p:ext uri="{BB962C8B-B14F-4D97-AF65-F5344CB8AC3E}">
        <p14:creationId xmlns:p14="http://schemas.microsoft.com/office/powerpoint/2010/main" val="1686404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EAF722-E1ED-B844-A878-9ADB790202E1}" type="slidenum">
              <a:rPr lang="en-US" smtClean="0"/>
              <a:t>15</a:t>
            </a:fld>
            <a:endParaRPr lang="en-US"/>
          </a:p>
        </p:txBody>
      </p:sp>
    </p:spTree>
    <p:extLst>
      <p:ext uri="{BB962C8B-B14F-4D97-AF65-F5344CB8AC3E}">
        <p14:creationId xmlns:p14="http://schemas.microsoft.com/office/powerpoint/2010/main" val="1622462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11421374" y="6546597"/>
            <a:ext cx="558067" cy="311403"/>
          </a:xfrm>
          <a:prstGeom prst="rect">
            <a:avLst/>
          </a:prstGeom>
        </p:spPr>
        <p:txBody>
          <a:bodyPr vert="horz" lIns="91440" tIns="45720" rIns="91440" bIns="45720" rtlCol="0" anchor="ctr"/>
          <a:lstStyle>
            <a:lvl1pPr algn="ctr">
              <a:defRPr sz="1200">
                <a:solidFill>
                  <a:schemeClr val="bg1"/>
                </a:solidFill>
              </a:defRPr>
            </a:lvl1pPr>
          </a:lstStyle>
          <a:p>
            <a:fld id="{92216DF2-8296-8B4E-B2E0-FAD8E7B057FD}" type="slidenum">
              <a:rPr lang="en-US" smtClean="0"/>
              <a:pPr/>
              <a:t>‹#›</a:t>
            </a:fld>
            <a:endParaRPr lang="en-US" dirty="0"/>
          </a:p>
        </p:txBody>
      </p:sp>
    </p:spTree>
    <p:extLst>
      <p:ext uri="{BB962C8B-B14F-4D97-AF65-F5344CB8AC3E}">
        <p14:creationId xmlns:p14="http://schemas.microsoft.com/office/powerpoint/2010/main" val="1803806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1316" y="336885"/>
            <a:ext cx="10515600" cy="529389"/>
          </a:xfrm>
          <a:prstGeom prst="rect">
            <a:avLst/>
          </a:prstGeom>
        </p:spPr>
        <p:txBody>
          <a:bodyPr/>
          <a:lstStyle>
            <a:lvl1pPr>
              <a:defRPr>
                <a:latin typeface="Microsoft Sans Serif" charset="0"/>
                <a:ea typeface="Microsoft Sans Serif" charset="0"/>
                <a:cs typeface="Microsoft Sans Serif" charset="0"/>
              </a:defRPr>
            </a:lvl1pPr>
          </a:lstStyle>
          <a:p>
            <a:r>
              <a:rPr lang="en-US" dirty="0"/>
              <a:t>Click to edit Master title style</a:t>
            </a:r>
          </a:p>
        </p:txBody>
      </p:sp>
      <p:sp>
        <p:nvSpPr>
          <p:cNvPr id="10" name="Slide Number Placeholder 5"/>
          <p:cNvSpPr>
            <a:spLocks noGrp="1"/>
          </p:cNvSpPr>
          <p:nvPr>
            <p:ph type="sldNum" sz="quarter" idx="4"/>
          </p:nvPr>
        </p:nvSpPr>
        <p:spPr>
          <a:xfrm>
            <a:off x="11421374" y="6546597"/>
            <a:ext cx="558067" cy="311403"/>
          </a:xfrm>
          <a:prstGeom prst="rect">
            <a:avLst/>
          </a:prstGeom>
        </p:spPr>
        <p:txBody>
          <a:bodyPr vert="horz" lIns="91440" tIns="45720" rIns="91440" bIns="45720" rtlCol="0" anchor="ctr"/>
          <a:lstStyle>
            <a:lvl1pPr algn="ctr">
              <a:defRPr sz="1200">
                <a:solidFill>
                  <a:schemeClr val="bg1"/>
                </a:solidFill>
              </a:defRPr>
            </a:lvl1pPr>
          </a:lstStyle>
          <a:p>
            <a:fld id="{BB95469A-688F-E64F-82FB-9E52813A66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67627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icrosoft Sans Serif" charset="0"/>
                <a:ea typeface="Microsoft Sans Serif" charset="0"/>
                <a:cs typeface="Microsoft Sans Serif" charset="0"/>
              </a:defRPr>
            </a:lvl1pPr>
          </a:lstStyle>
          <a:p>
            <a:r>
              <a:rPr lang="en-US" dirty="0"/>
              <a:t>Click to edit Master title style</a:t>
            </a:r>
          </a:p>
        </p:txBody>
      </p:sp>
      <p:sp>
        <p:nvSpPr>
          <p:cNvPr id="10" name="Slide Number Placeholder 5"/>
          <p:cNvSpPr>
            <a:spLocks noGrp="1"/>
          </p:cNvSpPr>
          <p:nvPr>
            <p:ph type="sldNum" sz="quarter" idx="4"/>
          </p:nvPr>
        </p:nvSpPr>
        <p:spPr>
          <a:xfrm>
            <a:off x="11421374" y="6546597"/>
            <a:ext cx="558067" cy="311403"/>
          </a:xfrm>
          <a:prstGeom prst="rect">
            <a:avLst/>
          </a:prstGeom>
        </p:spPr>
        <p:txBody>
          <a:bodyPr vert="horz" lIns="91440" tIns="45720" rIns="91440" bIns="45720" rtlCol="0" anchor="ctr"/>
          <a:lstStyle>
            <a:lvl1pPr algn="ctr">
              <a:defRPr sz="1200">
                <a:solidFill>
                  <a:schemeClr val="bg1"/>
                </a:solidFill>
              </a:defRPr>
            </a:lvl1pPr>
          </a:lstStyle>
          <a:p>
            <a:fld id="{BB95469A-688F-E64F-82FB-9E52813A66CC}" type="slidenum">
              <a:rPr lang="en-US" smtClean="0"/>
              <a:pPr/>
              <a:t>‹#›</a:t>
            </a:fld>
            <a:endParaRPr lang="en-US" dirty="0"/>
          </a:p>
        </p:txBody>
      </p:sp>
    </p:spTree>
    <p:extLst>
      <p:ext uri="{BB962C8B-B14F-4D97-AF65-F5344CB8AC3E}">
        <p14:creationId xmlns:p14="http://schemas.microsoft.com/office/powerpoint/2010/main" val="1539138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4086894"/>
            <a:ext cx="12192000" cy="1325563"/>
          </a:xfrm>
          <a:prstGeom prst="rect">
            <a:avLst/>
          </a:prstGeom>
        </p:spPr>
        <p:txBody>
          <a:bodyPr/>
          <a:lstStyle>
            <a:lvl1pPr algn="ctr">
              <a:defRPr b="0" i="0">
                <a:solidFill>
                  <a:schemeClr val="bg1"/>
                </a:solidFill>
                <a:latin typeface="Microsoft Sans Serif" charset="0"/>
                <a:ea typeface="Microsoft Sans Serif" charset="0"/>
                <a:cs typeface="Microsoft Sans Serif" charset="0"/>
              </a:defRPr>
            </a:lvl1pPr>
          </a:lstStyle>
          <a:p>
            <a:r>
              <a:rPr lang="en-US" dirty="0"/>
              <a:t>SECTION BREAK TITLE</a:t>
            </a:r>
          </a:p>
        </p:txBody>
      </p:sp>
      <p:sp>
        <p:nvSpPr>
          <p:cNvPr id="3" name="Slide Number Placeholder 5"/>
          <p:cNvSpPr>
            <a:spLocks noGrp="1"/>
          </p:cNvSpPr>
          <p:nvPr>
            <p:ph type="sldNum" sz="quarter" idx="4"/>
          </p:nvPr>
        </p:nvSpPr>
        <p:spPr>
          <a:xfrm>
            <a:off x="11421374" y="6546597"/>
            <a:ext cx="558067" cy="311403"/>
          </a:xfrm>
          <a:prstGeom prst="rect">
            <a:avLst/>
          </a:prstGeom>
        </p:spPr>
        <p:txBody>
          <a:bodyPr vert="horz" lIns="91440" tIns="45720" rIns="91440" bIns="45720" rtlCol="0" anchor="ctr"/>
          <a:lstStyle>
            <a:lvl1pPr algn="ctr">
              <a:defRPr sz="1200">
                <a:solidFill>
                  <a:schemeClr val="bg1"/>
                </a:solidFill>
              </a:defRPr>
            </a:lvl1pPr>
          </a:lstStyle>
          <a:p>
            <a:fld id="{16473871-01A6-6542-ABF9-162604A0A2BB}" type="slidenum">
              <a:rPr lang="en-US" smtClean="0"/>
              <a:pPr/>
              <a:t>‹#›</a:t>
            </a:fld>
            <a:endParaRPr lang="en-US" dirty="0"/>
          </a:p>
        </p:txBody>
      </p:sp>
    </p:spTree>
    <p:extLst>
      <p:ext uri="{BB962C8B-B14F-4D97-AF65-F5344CB8AC3E}">
        <p14:creationId xmlns:p14="http://schemas.microsoft.com/office/powerpoint/2010/main" val="951181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4086894"/>
            <a:ext cx="12192000" cy="1325563"/>
          </a:xfrm>
          <a:prstGeom prst="rect">
            <a:avLst/>
          </a:prstGeom>
        </p:spPr>
        <p:txBody>
          <a:bodyPr/>
          <a:lstStyle>
            <a:lvl1pPr algn="ctr">
              <a:defRPr b="0" i="0">
                <a:solidFill>
                  <a:schemeClr val="bg1"/>
                </a:solidFill>
                <a:latin typeface="Microsoft Sans Serif" charset="0"/>
                <a:ea typeface="Microsoft Sans Serif" charset="0"/>
                <a:cs typeface="Microsoft Sans Serif" charset="0"/>
              </a:defRPr>
            </a:lvl1pPr>
          </a:lstStyle>
          <a:p>
            <a:r>
              <a:rPr lang="en-US" dirty="0"/>
              <a:t>SECTION BREAK TITLE</a:t>
            </a:r>
          </a:p>
        </p:txBody>
      </p:sp>
      <p:sp>
        <p:nvSpPr>
          <p:cNvPr id="3" name="Slide Number Placeholder 5"/>
          <p:cNvSpPr>
            <a:spLocks noGrp="1"/>
          </p:cNvSpPr>
          <p:nvPr>
            <p:ph type="sldNum" sz="quarter" idx="4"/>
          </p:nvPr>
        </p:nvSpPr>
        <p:spPr>
          <a:xfrm>
            <a:off x="11421374" y="6546597"/>
            <a:ext cx="558067" cy="311403"/>
          </a:xfrm>
          <a:prstGeom prst="rect">
            <a:avLst/>
          </a:prstGeom>
        </p:spPr>
        <p:txBody>
          <a:bodyPr vert="horz" lIns="91440" tIns="45720" rIns="91440" bIns="45720" rtlCol="0" anchor="ctr"/>
          <a:lstStyle>
            <a:lvl1pPr algn="ctr">
              <a:defRPr sz="1200">
                <a:solidFill>
                  <a:schemeClr val="bg1"/>
                </a:solidFill>
              </a:defRPr>
            </a:lvl1pPr>
          </a:lstStyle>
          <a:p>
            <a:fld id="{16473871-01A6-6542-ABF9-162604A0A2B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59903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icrosoft Sans Serif" charset="0"/>
                <a:ea typeface="Microsoft Sans Serif" charset="0"/>
                <a:cs typeface="Microsoft Sans Serif" charset="0"/>
              </a:defRPr>
            </a:lvl1pPr>
          </a:lstStyle>
          <a:p>
            <a:r>
              <a:rPr lang="en-US" dirty="0"/>
              <a:t>Click to edit Master title style</a:t>
            </a:r>
          </a:p>
        </p:txBody>
      </p:sp>
      <p:sp>
        <p:nvSpPr>
          <p:cNvPr id="10" name="Slide Number Placeholder 5"/>
          <p:cNvSpPr>
            <a:spLocks noGrp="1"/>
          </p:cNvSpPr>
          <p:nvPr>
            <p:ph type="sldNum" sz="quarter" idx="4"/>
          </p:nvPr>
        </p:nvSpPr>
        <p:spPr>
          <a:xfrm>
            <a:off x="11421374" y="6546597"/>
            <a:ext cx="558067" cy="311403"/>
          </a:xfrm>
          <a:prstGeom prst="rect">
            <a:avLst/>
          </a:prstGeom>
        </p:spPr>
        <p:txBody>
          <a:bodyPr vert="horz" lIns="91440" tIns="45720" rIns="91440" bIns="45720" rtlCol="0" anchor="ctr"/>
          <a:lstStyle>
            <a:lvl1pPr algn="ctr">
              <a:defRPr sz="1200">
                <a:solidFill>
                  <a:schemeClr val="bg1"/>
                </a:solidFill>
              </a:defRPr>
            </a:lvl1pPr>
          </a:lstStyle>
          <a:p>
            <a:fld id="{BB95469A-688F-E64F-82FB-9E52813A66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75296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icrosoft Sans Serif" charset="0"/>
                <a:ea typeface="Microsoft Sans Serif" charset="0"/>
                <a:cs typeface="Microsoft Sans Serif" charset="0"/>
              </a:defRPr>
            </a:lvl1pPr>
          </a:lstStyle>
          <a:p>
            <a:r>
              <a:rPr lang="en-US" dirty="0"/>
              <a:t>Click to edit Master title style</a:t>
            </a:r>
          </a:p>
        </p:txBody>
      </p:sp>
      <p:sp>
        <p:nvSpPr>
          <p:cNvPr id="10" name="Slide Number Placeholder 5"/>
          <p:cNvSpPr>
            <a:spLocks noGrp="1"/>
          </p:cNvSpPr>
          <p:nvPr>
            <p:ph type="sldNum" sz="quarter" idx="4"/>
          </p:nvPr>
        </p:nvSpPr>
        <p:spPr>
          <a:xfrm>
            <a:off x="11421374" y="6546597"/>
            <a:ext cx="558067" cy="311403"/>
          </a:xfrm>
          <a:prstGeom prst="rect">
            <a:avLst/>
          </a:prstGeom>
        </p:spPr>
        <p:txBody>
          <a:bodyPr vert="horz" lIns="91440" tIns="45720" rIns="91440" bIns="45720" rtlCol="0" anchor="ctr"/>
          <a:lstStyle>
            <a:lvl1pPr algn="ctr">
              <a:defRPr sz="1200">
                <a:solidFill>
                  <a:schemeClr val="bg1"/>
                </a:solidFill>
              </a:defRPr>
            </a:lvl1pPr>
          </a:lstStyle>
          <a:p>
            <a:fld id="{BB95469A-688F-E64F-82FB-9E52813A66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3504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1316" y="336885"/>
            <a:ext cx="10515600" cy="529389"/>
          </a:xfrm>
          <a:prstGeom prst="rect">
            <a:avLst/>
          </a:prstGeom>
        </p:spPr>
        <p:txBody>
          <a:bodyPr/>
          <a:lstStyle>
            <a:lvl1pPr>
              <a:defRPr>
                <a:latin typeface="Microsoft Sans Serif" charset="0"/>
                <a:ea typeface="Microsoft Sans Serif" charset="0"/>
                <a:cs typeface="Microsoft Sans Serif" charset="0"/>
              </a:defRPr>
            </a:lvl1pPr>
          </a:lstStyle>
          <a:p>
            <a:r>
              <a:rPr lang="en-US" dirty="0"/>
              <a:t>Click to edit Master title style</a:t>
            </a:r>
          </a:p>
        </p:txBody>
      </p:sp>
      <p:sp>
        <p:nvSpPr>
          <p:cNvPr id="10" name="Slide Number Placeholder 5"/>
          <p:cNvSpPr>
            <a:spLocks noGrp="1"/>
          </p:cNvSpPr>
          <p:nvPr>
            <p:ph type="sldNum" sz="quarter" idx="4"/>
          </p:nvPr>
        </p:nvSpPr>
        <p:spPr>
          <a:xfrm>
            <a:off x="11421374" y="6546597"/>
            <a:ext cx="558067" cy="311403"/>
          </a:xfrm>
          <a:prstGeom prst="rect">
            <a:avLst/>
          </a:prstGeom>
        </p:spPr>
        <p:txBody>
          <a:bodyPr vert="horz" lIns="91440" tIns="45720" rIns="91440" bIns="45720" rtlCol="0" anchor="ctr"/>
          <a:lstStyle>
            <a:lvl1pPr algn="ctr">
              <a:defRPr sz="1200">
                <a:solidFill>
                  <a:schemeClr val="bg1"/>
                </a:solidFill>
              </a:defRPr>
            </a:lvl1pPr>
          </a:lstStyle>
          <a:p>
            <a:fld id="{BB95469A-688F-E64F-82FB-9E52813A66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00807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icrosoft Sans Serif" charset="0"/>
                <a:ea typeface="Microsoft Sans Serif" charset="0"/>
                <a:cs typeface="Microsoft Sans Serif" charset="0"/>
              </a:defRPr>
            </a:lvl1pPr>
          </a:lstStyle>
          <a:p>
            <a:r>
              <a:rPr lang="en-US" dirty="0"/>
              <a:t>Click to edit Master title style</a:t>
            </a:r>
          </a:p>
        </p:txBody>
      </p:sp>
      <p:sp>
        <p:nvSpPr>
          <p:cNvPr id="10" name="Slide Number Placeholder 5"/>
          <p:cNvSpPr>
            <a:spLocks noGrp="1"/>
          </p:cNvSpPr>
          <p:nvPr>
            <p:ph type="sldNum" sz="quarter" idx="4"/>
          </p:nvPr>
        </p:nvSpPr>
        <p:spPr>
          <a:xfrm>
            <a:off x="11421374" y="6546597"/>
            <a:ext cx="558067" cy="311403"/>
          </a:xfrm>
          <a:prstGeom prst="rect">
            <a:avLst/>
          </a:prstGeom>
        </p:spPr>
        <p:txBody>
          <a:bodyPr vert="horz" lIns="91440" tIns="45720" rIns="91440" bIns="45720" rtlCol="0" anchor="ctr"/>
          <a:lstStyle>
            <a:lvl1pPr algn="ctr">
              <a:defRPr sz="1200">
                <a:solidFill>
                  <a:schemeClr val="bg1"/>
                </a:solidFill>
              </a:defRPr>
            </a:lvl1pPr>
          </a:lstStyle>
          <a:p>
            <a:fld id="{BB95469A-688F-E64F-82FB-9E52813A66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58312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icrosoft Sans Serif" charset="0"/>
                <a:ea typeface="Microsoft Sans Serif" charset="0"/>
                <a:cs typeface="Microsoft Sans Serif" charset="0"/>
              </a:defRPr>
            </a:lvl1pPr>
          </a:lstStyle>
          <a:p>
            <a:r>
              <a:rPr lang="en-US" dirty="0"/>
              <a:t>Click to edit Master title style</a:t>
            </a:r>
          </a:p>
        </p:txBody>
      </p:sp>
      <p:sp>
        <p:nvSpPr>
          <p:cNvPr id="10" name="Slide Number Placeholder 5"/>
          <p:cNvSpPr>
            <a:spLocks noGrp="1"/>
          </p:cNvSpPr>
          <p:nvPr>
            <p:ph type="sldNum" sz="quarter" idx="4"/>
          </p:nvPr>
        </p:nvSpPr>
        <p:spPr>
          <a:xfrm>
            <a:off x="11421374" y="6546597"/>
            <a:ext cx="558067" cy="311403"/>
          </a:xfrm>
          <a:prstGeom prst="rect">
            <a:avLst/>
          </a:prstGeom>
        </p:spPr>
        <p:txBody>
          <a:bodyPr vert="horz" lIns="91440" tIns="45720" rIns="91440" bIns="45720" rtlCol="0" anchor="ctr"/>
          <a:lstStyle>
            <a:lvl1pPr algn="ctr">
              <a:defRPr sz="1200">
                <a:solidFill>
                  <a:schemeClr val="bg1"/>
                </a:solidFill>
              </a:defRPr>
            </a:lvl1pPr>
          </a:lstStyle>
          <a:p>
            <a:fld id="{BB95469A-688F-E64F-82FB-9E52813A66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026540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3.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l="-51"/>
          <a:stretch/>
        </p:blipFill>
        <p:spPr>
          <a:xfrm>
            <a:off x="-9144" y="0"/>
            <a:ext cx="12201144" cy="5422392"/>
          </a:xfrm>
          <a:prstGeom prst="rect">
            <a:avLst/>
          </a:prstGeom>
        </p:spPr>
      </p:pic>
      <p:sp>
        <p:nvSpPr>
          <p:cNvPr id="5" name="Rectangle 4"/>
          <p:cNvSpPr/>
          <p:nvPr userDrawn="1"/>
        </p:nvSpPr>
        <p:spPr>
          <a:xfrm>
            <a:off x="0" y="6501065"/>
            <a:ext cx="12192000" cy="374538"/>
          </a:xfrm>
          <a:prstGeom prst="rect">
            <a:avLst/>
          </a:prstGeom>
          <a:solidFill>
            <a:srgbClr val="013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50834" y="6568056"/>
            <a:ext cx="1093261" cy="231095"/>
          </a:xfrm>
          <a:prstGeom prst="rect">
            <a:avLst/>
          </a:prstGeom>
        </p:spPr>
      </p:pic>
      <p:sp>
        <p:nvSpPr>
          <p:cNvPr id="8" name="Slide Number Placeholder 5"/>
          <p:cNvSpPr>
            <a:spLocks noGrp="1"/>
          </p:cNvSpPr>
          <p:nvPr>
            <p:ph type="sldNum" sz="quarter" idx="4"/>
          </p:nvPr>
        </p:nvSpPr>
        <p:spPr>
          <a:xfrm>
            <a:off x="11421374" y="6546597"/>
            <a:ext cx="558067" cy="311403"/>
          </a:xfrm>
          <a:prstGeom prst="rect">
            <a:avLst/>
          </a:prstGeom>
        </p:spPr>
        <p:txBody>
          <a:bodyPr vert="horz" lIns="91440" tIns="45720" rIns="91440" bIns="45720" rtlCol="0" anchor="ctr"/>
          <a:lstStyle>
            <a:lvl1pPr algn="ctr">
              <a:defRPr sz="1200">
                <a:solidFill>
                  <a:schemeClr val="bg1"/>
                </a:solidFill>
              </a:defRPr>
            </a:lvl1pPr>
          </a:lstStyle>
          <a:p>
            <a:fld id="{92216DF2-8296-8B4E-B2E0-FAD8E7B057FD}" type="slidenum">
              <a:rPr lang="en-US" smtClean="0"/>
              <a:pPr/>
              <a:t>‹#›</a:t>
            </a:fld>
            <a:endParaRPr lang="en-US" dirty="0"/>
          </a:p>
        </p:txBody>
      </p:sp>
      <p:sp>
        <p:nvSpPr>
          <p:cNvPr id="9" name="Footer Placeholder 4"/>
          <p:cNvSpPr txBox="1">
            <a:spLocks/>
          </p:cNvSpPr>
          <p:nvPr userDrawn="1"/>
        </p:nvSpPr>
        <p:spPr>
          <a:xfrm>
            <a:off x="1659893" y="6546598"/>
            <a:ext cx="5325374" cy="31140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is</a:t>
            </a:r>
            <a:r>
              <a:rPr lang="en-US" baseline="0" dirty="0"/>
              <a:t> the sponsor of </a:t>
            </a:r>
            <a:r>
              <a:rPr lang="en-US" dirty="0"/>
              <a:t>Strategic Student &amp; Senior Housing Trust,</a:t>
            </a:r>
            <a:r>
              <a:rPr lang="en-US" baseline="0" dirty="0"/>
              <a:t> Inc.</a:t>
            </a:r>
            <a:endParaRPr lang="en-US" dirty="0"/>
          </a:p>
        </p:txBody>
      </p:sp>
      <p:sp>
        <p:nvSpPr>
          <p:cNvPr id="11" name="Rectangle 10"/>
          <p:cNvSpPr/>
          <p:nvPr userDrawn="1"/>
        </p:nvSpPr>
        <p:spPr>
          <a:xfrm>
            <a:off x="0" y="-1"/>
            <a:ext cx="12192000" cy="1571625"/>
          </a:xfrm>
          <a:prstGeom prst="rect">
            <a:avLst/>
          </a:prstGeom>
          <a:solidFill>
            <a:srgbClr val="013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1571623"/>
            <a:ext cx="12188952" cy="14744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9144" y="5320476"/>
            <a:ext cx="12201144" cy="14707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64990" y="535527"/>
            <a:ext cx="10515600" cy="314579"/>
          </a:xfrm>
          <a:prstGeom prst="rect">
            <a:avLst/>
          </a:prstGeom>
        </p:spPr>
        <p:txBody>
          <a:bodyPr vert="horz" lIns="91440" tIns="45720" rIns="91440" bIns="45720" rtlCol="0">
            <a:normAutofit/>
          </a:bodyPr>
          <a:lstStyle/>
          <a:p>
            <a:pPr lvl="0"/>
            <a:r>
              <a:rPr lang="en-US" dirty="0"/>
              <a:t>Strategic Student &amp; Senior Housing Trust, Inc.</a:t>
            </a:r>
          </a:p>
        </p:txBody>
      </p:sp>
      <p:sp>
        <p:nvSpPr>
          <p:cNvPr id="2" name="Title Placeholder 1"/>
          <p:cNvSpPr>
            <a:spLocks noGrp="1"/>
          </p:cNvSpPr>
          <p:nvPr>
            <p:ph type="title"/>
          </p:nvPr>
        </p:nvSpPr>
        <p:spPr>
          <a:xfrm>
            <a:off x="664990" y="850106"/>
            <a:ext cx="10515600" cy="721519"/>
          </a:xfrm>
          <a:prstGeom prst="rect">
            <a:avLst/>
          </a:prstGeom>
        </p:spPr>
        <p:txBody>
          <a:bodyPr vert="horz" lIns="91440" tIns="45720" rIns="91440" bIns="45720" rtlCol="0" anchor="ctr">
            <a:normAutofit/>
          </a:bodyPr>
          <a:lstStyle/>
          <a:p>
            <a:r>
              <a:rPr lang="en-US" dirty="0"/>
              <a:t>TITLE</a:t>
            </a:r>
          </a:p>
        </p:txBody>
      </p:sp>
    </p:spTree>
    <p:extLst>
      <p:ext uri="{BB962C8B-B14F-4D97-AF65-F5344CB8AC3E}">
        <p14:creationId xmlns:p14="http://schemas.microsoft.com/office/powerpoint/2010/main" val="870370377"/>
      </p:ext>
    </p:extLst>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l" defTabSz="914400" rtl="0" eaLnBrk="1" latinLnBrk="0" hangingPunct="1">
        <a:lnSpc>
          <a:spcPct val="90000"/>
        </a:lnSpc>
        <a:spcBef>
          <a:spcPct val="0"/>
        </a:spcBef>
        <a:buNone/>
        <a:defRPr sz="3100" b="0" i="0" kern="1200">
          <a:solidFill>
            <a:srgbClr val="00B050"/>
          </a:solidFill>
          <a:latin typeface="Microsoft Sans Serif" charset="0"/>
          <a:ea typeface="Microsoft Sans Serif" charset="0"/>
          <a:cs typeface="Microsoft Sans Serif" charset="0"/>
        </a:defRPr>
      </a:lvl1pPr>
    </p:titleStyle>
    <p:bodyStyle>
      <a:lvl1pPr marL="0" indent="0" algn="l" defTabSz="914400" rtl="0" eaLnBrk="1" latinLnBrk="0" hangingPunct="1">
        <a:lnSpc>
          <a:spcPct val="90000"/>
        </a:lnSpc>
        <a:spcBef>
          <a:spcPts val="1000"/>
        </a:spcBef>
        <a:buFont typeface="Arial"/>
        <a:buNone/>
        <a:defRPr sz="1600" kern="1200" baseline="0">
          <a:solidFill>
            <a:schemeClr val="bg1"/>
          </a:solidFill>
          <a:latin typeface="Microsoft Sans Serif" charset="0"/>
          <a:ea typeface="Microsoft Sans Serif" charset="0"/>
          <a:cs typeface="Microsoft Sans Serif" charset="0"/>
        </a:defRPr>
      </a:lvl1pPr>
      <a:lvl2pPr marL="685800" indent="-228600" algn="l" defTabSz="914400" rtl="0" eaLnBrk="1" latinLnBrk="0" hangingPunct="1">
        <a:lnSpc>
          <a:spcPct val="90000"/>
        </a:lnSpc>
        <a:spcBef>
          <a:spcPts val="500"/>
        </a:spcBef>
        <a:buFont typeface="Arial"/>
        <a:buChar char="•"/>
        <a:defRPr sz="1400" b="0" i="0" kern="1200">
          <a:solidFill>
            <a:srgbClr val="3D879A"/>
          </a:solidFill>
          <a:latin typeface="Corbel" charset="0"/>
          <a:ea typeface="Corbel" charset="0"/>
          <a:cs typeface="Corbe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FDBE3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6501065"/>
            <a:ext cx="12192000" cy="374538"/>
          </a:xfrm>
          <a:prstGeom prst="rect">
            <a:avLst/>
          </a:prstGeom>
          <a:solidFill>
            <a:srgbClr val="013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lide Number Placeholder 5"/>
          <p:cNvSpPr>
            <a:spLocks noGrp="1"/>
          </p:cNvSpPr>
          <p:nvPr>
            <p:ph type="sldNum" sz="quarter" idx="4"/>
          </p:nvPr>
        </p:nvSpPr>
        <p:spPr>
          <a:xfrm>
            <a:off x="11421374" y="6546597"/>
            <a:ext cx="558067" cy="311403"/>
          </a:xfrm>
          <a:prstGeom prst="rect">
            <a:avLst/>
          </a:prstGeom>
        </p:spPr>
        <p:txBody>
          <a:bodyPr vert="horz" lIns="91440" tIns="45720" rIns="91440" bIns="45720" rtlCol="0" anchor="ctr"/>
          <a:lstStyle>
            <a:lvl1pPr algn="ctr">
              <a:defRPr sz="1200">
                <a:solidFill>
                  <a:schemeClr val="bg1"/>
                </a:solidFill>
              </a:defRPr>
            </a:lvl1pPr>
          </a:lstStyle>
          <a:p>
            <a:fld id="{BB95469A-688F-E64F-82FB-9E52813A66CC}" type="slidenum">
              <a:rPr lang="en-US" smtClean="0"/>
              <a:pPr/>
              <a:t>‹#›</a:t>
            </a:fld>
            <a:endParaRPr lang="en-US" dirty="0"/>
          </a:p>
        </p:txBody>
      </p:sp>
      <p:sp>
        <p:nvSpPr>
          <p:cNvPr id="11" name="Rectangle 10"/>
          <p:cNvSpPr/>
          <p:nvPr userDrawn="1"/>
        </p:nvSpPr>
        <p:spPr>
          <a:xfrm>
            <a:off x="0" y="-1"/>
            <a:ext cx="12192000" cy="1106425"/>
          </a:xfrm>
          <a:prstGeom prst="rect">
            <a:avLst/>
          </a:prstGeom>
          <a:solidFill>
            <a:srgbClr val="013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1105472"/>
            <a:ext cx="12192000" cy="14917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501316" y="1"/>
            <a:ext cx="8862140" cy="1109278"/>
          </a:xfrm>
          <a:prstGeom prst="rect">
            <a:avLst/>
          </a:prstGeom>
        </p:spPr>
        <p:txBody>
          <a:bodyPr vert="horz" lIns="91440" tIns="45720" rIns="91440" bIns="45720" rtlCol="0" anchor="ctr">
            <a:normAutofit/>
          </a:bodyPr>
          <a:lstStyle/>
          <a:p>
            <a:r>
              <a:rPr lang="en-US" dirty="0" err="1"/>
              <a:t>SubHeader</a:t>
            </a:r>
            <a:r>
              <a:rPr lang="en-US" dirty="0"/>
              <a:t> Title</a:t>
            </a:r>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03289" y="364316"/>
            <a:ext cx="2261710" cy="440356"/>
          </a:xfrm>
          <a:prstGeom prst="rect">
            <a:avLst/>
          </a:prstGeom>
        </p:spPr>
      </p:pic>
      <p:pic>
        <p:nvPicPr>
          <p:cNvPr id="16" name="Picture 15">
            <a:extLst>
              <a:ext uri="{FF2B5EF4-FFF2-40B4-BE49-F238E27FC236}">
                <a16:creationId xmlns="" xmlns:a16="http://schemas.microsoft.com/office/drawing/2014/main" id="{1ACECB06-4F70-C84F-AE89-BFF2F6145ED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50834" y="6568056"/>
            <a:ext cx="1093261" cy="231095"/>
          </a:xfrm>
          <a:prstGeom prst="rect">
            <a:avLst/>
          </a:prstGeom>
        </p:spPr>
      </p:pic>
      <p:sp>
        <p:nvSpPr>
          <p:cNvPr id="17" name="Footer Placeholder 4">
            <a:extLst>
              <a:ext uri="{FF2B5EF4-FFF2-40B4-BE49-F238E27FC236}">
                <a16:creationId xmlns="" xmlns:a16="http://schemas.microsoft.com/office/drawing/2014/main" id="{613F786D-FF94-AB44-8039-826716859B72}"/>
              </a:ext>
            </a:extLst>
          </p:cNvPr>
          <p:cNvSpPr txBox="1">
            <a:spLocks/>
          </p:cNvSpPr>
          <p:nvPr userDrawn="1"/>
        </p:nvSpPr>
        <p:spPr>
          <a:xfrm>
            <a:off x="1659893" y="6546598"/>
            <a:ext cx="5325374" cy="31140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is</a:t>
            </a:r>
            <a:r>
              <a:rPr lang="en-US" baseline="0" dirty="0"/>
              <a:t> the sponsor of </a:t>
            </a:r>
            <a:r>
              <a:rPr lang="en-US" dirty="0"/>
              <a:t>Strategic Student &amp; Senior Housing Trust,</a:t>
            </a:r>
            <a:r>
              <a:rPr lang="en-US" baseline="0" dirty="0"/>
              <a:t> Inc.</a:t>
            </a:r>
            <a:endParaRPr lang="en-US" dirty="0"/>
          </a:p>
        </p:txBody>
      </p:sp>
    </p:spTree>
    <p:extLst>
      <p:ext uri="{BB962C8B-B14F-4D97-AF65-F5344CB8AC3E}">
        <p14:creationId xmlns:p14="http://schemas.microsoft.com/office/powerpoint/2010/main" val="513964053"/>
      </p:ext>
    </p:extLst>
  </p:cSld>
  <p:clrMap bg1="lt1" tx1="dk1" bg2="lt2" tx2="dk2" accent1="accent1" accent2="accent2" accent3="accent3" accent4="accent4" accent5="accent5" accent6="accent6" hlink="hlink" folHlink="folHlink"/>
  <p:sldLayoutIdLst>
    <p:sldLayoutId id="2147483654" r:id="rId1"/>
  </p:sldLayoutIdLst>
  <p:hf hdr="0" ftr="0" dt="0"/>
  <p:txStyles>
    <p:titleStyle>
      <a:lvl1pPr algn="l" defTabSz="914400" rtl="0" eaLnBrk="1" latinLnBrk="0" hangingPunct="1">
        <a:lnSpc>
          <a:spcPct val="90000"/>
        </a:lnSpc>
        <a:spcBef>
          <a:spcPct val="0"/>
        </a:spcBef>
        <a:buNone/>
        <a:defRPr sz="3200" b="0" i="0" kern="1200">
          <a:solidFill>
            <a:schemeClr val="bg1"/>
          </a:solidFill>
          <a:latin typeface="Microsoft Sans Serif" charset="0"/>
          <a:ea typeface="Microsoft Sans Serif" charset="0"/>
          <a:cs typeface="Microsoft Sans Serif"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2472338"/>
            <a:ext cx="12192000" cy="4192231"/>
          </a:xfrm>
          <a:prstGeom prst="rect">
            <a:avLst/>
          </a:prstGeom>
        </p:spPr>
      </p:pic>
      <p:sp>
        <p:nvSpPr>
          <p:cNvPr id="5" name="Rectangle 4"/>
          <p:cNvSpPr/>
          <p:nvPr userDrawn="1"/>
        </p:nvSpPr>
        <p:spPr>
          <a:xfrm>
            <a:off x="0" y="2500532"/>
            <a:ext cx="12192000" cy="4000532"/>
          </a:xfrm>
          <a:prstGeom prst="rect">
            <a:avLst/>
          </a:prstGeom>
          <a:solidFill>
            <a:srgbClr val="00B050">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1"/>
            <a:ext cx="12192000" cy="2473292"/>
          </a:xfrm>
          <a:prstGeom prst="rect">
            <a:avLst/>
          </a:prstGeom>
          <a:solidFill>
            <a:srgbClr val="013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 y="2472339"/>
            <a:ext cx="12192001" cy="15909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691888" y="308447"/>
            <a:ext cx="2805176" cy="2014542"/>
          </a:xfrm>
          <a:prstGeom prst="rect">
            <a:avLst/>
          </a:prstGeom>
        </p:spPr>
      </p:pic>
      <p:sp>
        <p:nvSpPr>
          <p:cNvPr id="17" name="Rectangle 16"/>
          <p:cNvSpPr/>
          <p:nvPr userDrawn="1"/>
        </p:nvSpPr>
        <p:spPr>
          <a:xfrm>
            <a:off x="0" y="6501065"/>
            <a:ext cx="12192000" cy="374538"/>
          </a:xfrm>
          <a:prstGeom prst="rect">
            <a:avLst/>
          </a:prstGeom>
          <a:solidFill>
            <a:srgbClr val="013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p:cNvSpPr>
            <a:spLocks noGrp="1"/>
          </p:cNvSpPr>
          <p:nvPr>
            <p:ph type="sldNum" sz="quarter" idx="4"/>
          </p:nvPr>
        </p:nvSpPr>
        <p:spPr>
          <a:xfrm>
            <a:off x="11421374" y="6546597"/>
            <a:ext cx="558067" cy="311403"/>
          </a:xfrm>
          <a:prstGeom prst="rect">
            <a:avLst/>
          </a:prstGeom>
        </p:spPr>
        <p:txBody>
          <a:bodyPr vert="horz" lIns="91440" tIns="45720" rIns="91440" bIns="45720" rtlCol="0" anchor="ctr"/>
          <a:lstStyle>
            <a:lvl1pPr algn="ctr">
              <a:defRPr sz="1200">
                <a:solidFill>
                  <a:schemeClr val="bg1"/>
                </a:solidFill>
              </a:defRPr>
            </a:lvl1pPr>
          </a:lstStyle>
          <a:p>
            <a:fld id="{F2D815CD-1DE8-C94D-80FB-412E91752865}" type="slidenum">
              <a:rPr lang="en-US" smtClean="0"/>
              <a:pPr/>
              <a:t>‹#›</a:t>
            </a:fld>
            <a:endParaRPr lang="en-US" dirty="0"/>
          </a:p>
        </p:txBody>
      </p:sp>
      <p:pic>
        <p:nvPicPr>
          <p:cNvPr id="11" name="Picture 10">
            <a:extLst>
              <a:ext uri="{FF2B5EF4-FFF2-40B4-BE49-F238E27FC236}">
                <a16:creationId xmlns="" xmlns:a16="http://schemas.microsoft.com/office/drawing/2014/main" id="{074DD2B7-754D-6342-855A-A75F5FA299D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50834" y="6568056"/>
            <a:ext cx="1093261" cy="231095"/>
          </a:xfrm>
          <a:prstGeom prst="rect">
            <a:avLst/>
          </a:prstGeom>
        </p:spPr>
      </p:pic>
      <p:sp>
        <p:nvSpPr>
          <p:cNvPr id="12" name="Footer Placeholder 4">
            <a:extLst>
              <a:ext uri="{FF2B5EF4-FFF2-40B4-BE49-F238E27FC236}">
                <a16:creationId xmlns="" xmlns:a16="http://schemas.microsoft.com/office/drawing/2014/main" id="{A14C394D-276D-774B-8C37-92503FBA986F}"/>
              </a:ext>
            </a:extLst>
          </p:cNvPr>
          <p:cNvSpPr txBox="1">
            <a:spLocks/>
          </p:cNvSpPr>
          <p:nvPr userDrawn="1"/>
        </p:nvSpPr>
        <p:spPr>
          <a:xfrm>
            <a:off x="1659893" y="6546598"/>
            <a:ext cx="5325374" cy="31140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is</a:t>
            </a:r>
            <a:r>
              <a:rPr lang="en-US" baseline="0" dirty="0"/>
              <a:t> the sponsor of </a:t>
            </a:r>
            <a:r>
              <a:rPr lang="en-US" dirty="0"/>
              <a:t>Strategic Student &amp; Senior Housing Trust,</a:t>
            </a:r>
            <a:r>
              <a:rPr lang="en-US" baseline="0" dirty="0"/>
              <a:t> Inc.</a:t>
            </a:r>
            <a:endParaRPr lang="en-US" dirty="0"/>
          </a:p>
        </p:txBody>
      </p:sp>
    </p:spTree>
    <p:extLst>
      <p:ext uri="{BB962C8B-B14F-4D97-AF65-F5344CB8AC3E}">
        <p14:creationId xmlns:p14="http://schemas.microsoft.com/office/powerpoint/2010/main" val="1449953235"/>
      </p:ext>
    </p:extLst>
  </p:cSld>
  <p:clrMap bg1="lt1" tx1="dk1" bg2="lt2" tx2="dk2" accent1="accent1" accent2="accent2" accent3="accent3" accent4="accent4" accent5="accent5" accent6="accent6" hlink="hlink" folHlink="folHlink"/>
  <p:sldLayoutIdLst>
    <p:sldLayoutId id="2147483657"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2472338"/>
            <a:ext cx="12192000" cy="4192231"/>
          </a:xfrm>
          <a:prstGeom prst="rect">
            <a:avLst/>
          </a:prstGeom>
        </p:spPr>
      </p:pic>
      <p:sp>
        <p:nvSpPr>
          <p:cNvPr id="5" name="Rectangle 4"/>
          <p:cNvSpPr/>
          <p:nvPr userDrawn="1"/>
        </p:nvSpPr>
        <p:spPr>
          <a:xfrm>
            <a:off x="0" y="2500532"/>
            <a:ext cx="12192000" cy="4000532"/>
          </a:xfrm>
          <a:prstGeom prst="rect">
            <a:avLst/>
          </a:prstGeom>
          <a:solidFill>
            <a:srgbClr val="00B050">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userDrawn="1"/>
        </p:nvSpPr>
        <p:spPr>
          <a:xfrm>
            <a:off x="0" y="1"/>
            <a:ext cx="12192000" cy="2473292"/>
          </a:xfrm>
          <a:prstGeom prst="rect">
            <a:avLst/>
          </a:prstGeom>
          <a:solidFill>
            <a:srgbClr val="013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userDrawn="1"/>
        </p:nvSpPr>
        <p:spPr>
          <a:xfrm>
            <a:off x="-1" y="2472339"/>
            <a:ext cx="12192001" cy="15909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691888" y="308447"/>
            <a:ext cx="2805176" cy="2014542"/>
          </a:xfrm>
          <a:prstGeom prst="rect">
            <a:avLst/>
          </a:prstGeom>
        </p:spPr>
      </p:pic>
      <p:sp>
        <p:nvSpPr>
          <p:cNvPr id="17" name="Rectangle 16"/>
          <p:cNvSpPr/>
          <p:nvPr userDrawn="1"/>
        </p:nvSpPr>
        <p:spPr>
          <a:xfrm>
            <a:off x="0" y="6501065"/>
            <a:ext cx="12192000" cy="374538"/>
          </a:xfrm>
          <a:prstGeom prst="rect">
            <a:avLst/>
          </a:prstGeom>
          <a:solidFill>
            <a:srgbClr val="013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p:cNvSpPr>
            <a:spLocks noGrp="1"/>
          </p:cNvSpPr>
          <p:nvPr>
            <p:ph type="sldNum" sz="quarter" idx="4"/>
          </p:nvPr>
        </p:nvSpPr>
        <p:spPr>
          <a:xfrm>
            <a:off x="11421374" y="6546597"/>
            <a:ext cx="558067" cy="311403"/>
          </a:xfrm>
          <a:prstGeom prst="rect">
            <a:avLst/>
          </a:prstGeom>
        </p:spPr>
        <p:txBody>
          <a:bodyPr vert="horz" lIns="91440" tIns="45720" rIns="91440" bIns="45720" rtlCol="0" anchor="ctr"/>
          <a:lstStyle>
            <a:lvl1pPr algn="ctr">
              <a:defRPr sz="1200">
                <a:solidFill>
                  <a:schemeClr val="bg1"/>
                </a:solidFill>
              </a:defRPr>
            </a:lvl1pPr>
          </a:lstStyle>
          <a:p>
            <a:fld id="{F2D815CD-1DE8-C94D-80FB-412E917528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44777401"/>
      </p:ext>
    </p:extLst>
  </p:cSld>
  <p:clrMap bg1="lt1" tx1="dk1" bg2="lt2" tx2="dk2" accent1="accent1" accent2="accent2" accent3="accent3" accent4="accent4" accent5="accent5" accent6="accent6" hlink="hlink" folHlink="folHlink"/>
  <p:sldLayoutIdLst>
    <p:sldLayoutId id="214748365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6546597"/>
            <a:ext cx="12192000" cy="329006"/>
          </a:xfrm>
          <a:prstGeom prst="rect">
            <a:avLst/>
          </a:prstGeom>
          <a:solidFill>
            <a:srgbClr val="013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Slide Number Placeholder 5"/>
          <p:cNvSpPr>
            <a:spLocks noGrp="1"/>
          </p:cNvSpPr>
          <p:nvPr>
            <p:ph type="sldNum" sz="quarter" idx="4"/>
          </p:nvPr>
        </p:nvSpPr>
        <p:spPr>
          <a:xfrm>
            <a:off x="11421374" y="6546597"/>
            <a:ext cx="558067" cy="311403"/>
          </a:xfrm>
          <a:prstGeom prst="rect">
            <a:avLst/>
          </a:prstGeom>
        </p:spPr>
        <p:txBody>
          <a:bodyPr vert="horz" lIns="91440" tIns="45720" rIns="91440" bIns="45720" rtlCol="0" anchor="ctr"/>
          <a:lstStyle>
            <a:lvl1pPr algn="ctr">
              <a:defRPr sz="1200">
                <a:solidFill>
                  <a:schemeClr val="bg1"/>
                </a:solidFill>
              </a:defRPr>
            </a:lvl1pPr>
          </a:lstStyle>
          <a:p>
            <a:fld id="{BB95469A-688F-E64F-82FB-9E52813A66CC}" type="slidenum">
              <a:rPr lang="en-US" smtClean="0">
                <a:solidFill>
                  <a:prstClr val="white"/>
                </a:solidFill>
              </a:rPr>
              <a:pPr/>
              <a:t>‹#›</a:t>
            </a:fld>
            <a:endParaRPr lang="en-US" dirty="0">
              <a:solidFill>
                <a:prstClr val="white"/>
              </a:solidFill>
            </a:endParaRPr>
          </a:p>
        </p:txBody>
      </p:sp>
      <p:sp>
        <p:nvSpPr>
          <p:cNvPr id="11" name="Rectangle 10"/>
          <p:cNvSpPr/>
          <p:nvPr userDrawn="1"/>
        </p:nvSpPr>
        <p:spPr>
          <a:xfrm>
            <a:off x="0" y="-1"/>
            <a:ext cx="12192000" cy="1106425"/>
          </a:xfrm>
          <a:prstGeom prst="rect">
            <a:avLst/>
          </a:prstGeom>
          <a:solidFill>
            <a:srgbClr val="013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userDrawn="1"/>
        </p:nvSpPr>
        <p:spPr>
          <a:xfrm>
            <a:off x="0" y="1105472"/>
            <a:ext cx="12192000" cy="14917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501316" y="1"/>
            <a:ext cx="8862140" cy="1109278"/>
          </a:xfrm>
          <a:prstGeom prst="rect">
            <a:avLst/>
          </a:prstGeom>
        </p:spPr>
        <p:txBody>
          <a:bodyPr vert="horz" lIns="91440" tIns="45720" rIns="91440" bIns="45720" rtlCol="0" anchor="ctr">
            <a:normAutofit/>
          </a:bodyPr>
          <a:lstStyle/>
          <a:p>
            <a:r>
              <a:rPr lang="en-US" dirty="0" err="1"/>
              <a:t>SubHeader</a:t>
            </a:r>
            <a:r>
              <a:rPr lang="en-US" dirty="0"/>
              <a:t> Title</a:t>
            </a:r>
          </a:p>
        </p:txBody>
      </p:sp>
      <p:pic>
        <p:nvPicPr>
          <p:cNvPr id="15" name="Picture 14"/>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603289" y="364316"/>
            <a:ext cx="2261710" cy="440356"/>
          </a:xfrm>
          <a:prstGeom prst="rect">
            <a:avLst/>
          </a:prstGeom>
        </p:spPr>
      </p:pic>
    </p:spTree>
    <p:extLst>
      <p:ext uri="{BB962C8B-B14F-4D97-AF65-F5344CB8AC3E}">
        <p14:creationId xmlns:p14="http://schemas.microsoft.com/office/powerpoint/2010/main" val="2427803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914400" rtl="0" eaLnBrk="1" latinLnBrk="0" hangingPunct="1">
        <a:lnSpc>
          <a:spcPct val="90000"/>
        </a:lnSpc>
        <a:spcBef>
          <a:spcPct val="0"/>
        </a:spcBef>
        <a:buNone/>
        <a:defRPr sz="3200" b="0" i="0" kern="1200">
          <a:solidFill>
            <a:schemeClr val="bg1"/>
          </a:solidFill>
          <a:latin typeface="Microsoft Sans Serif" charset="0"/>
          <a:ea typeface="Microsoft Sans Serif" charset="0"/>
          <a:cs typeface="Microsoft Sans Serif"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6546597"/>
            <a:ext cx="12192000" cy="329006"/>
          </a:xfrm>
          <a:prstGeom prst="rect">
            <a:avLst/>
          </a:prstGeom>
          <a:solidFill>
            <a:srgbClr val="013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Slide Number Placeholder 5"/>
          <p:cNvSpPr>
            <a:spLocks noGrp="1"/>
          </p:cNvSpPr>
          <p:nvPr>
            <p:ph type="sldNum" sz="quarter" idx="4"/>
          </p:nvPr>
        </p:nvSpPr>
        <p:spPr>
          <a:xfrm>
            <a:off x="11421374" y="6546597"/>
            <a:ext cx="558067" cy="311403"/>
          </a:xfrm>
          <a:prstGeom prst="rect">
            <a:avLst/>
          </a:prstGeom>
        </p:spPr>
        <p:txBody>
          <a:bodyPr vert="horz" lIns="91440" tIns="45720" rIns="91440" bIns="45720" rtlCol="0" anchor="ctr"/>
          <a:lstStyle>
            <a:lvl1pPr algn="ctr">
              <a:defRPr sz="1200">
                <a:solidFill>
                  <a:schemeClr val="bg1"/>
                </a:solidFill>
              </a:defRPr>
            </a:lvl1pPr>
          </a:lstStyle>
          <a:p>
            <a:fld id="{BB95469A-688F-E64F-82FB-9E52813A66CC}" type="slidenum">
              <a:rPr lang="en-US" smtClean="0">
                <a:solidFill>
                  <a:prstClr val="white"/>
                </a:solidFill>
              </a:rPr>
              <a:pPr/>
              <a:t>‹#›</a:t>
            </a:fld>
            <a:endParaRPr lang="en-US" dirty="0">
              <a:solidFill>
                <a:prstClr val="white"/>
              </a:solidFill>
            </a:endParaRPr>
          </a:p>
        </p:txBody>
      </p:sp>
      <p:sp>
        <p:nvSpPr>
          <p:cNvPr id="11" name="Rectangle 10"/>
          <p:cNvSpPr/>
          <p:nvPr userDrawn="1"/>
        </p:nvSpPr>
        <p:spPr>
          <a:xfrm>
            <a:off x="0" y="-1"/>
            <a:ext cx="12192000" cy="1106425"/>
          </a:xfrm>
          <a:prstGeom prst="rect">
            <a:avLst/>
          </a:prstGeom>
          <a:solidFill>
            <a:srgbClr val="013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userDrawn="1"/>
        </p:nvSpPr>
        <p:spPr>
          <a:xfrm>
            <a:off x="0" y="1105472"/>
            <a:ext cx="12192000" cy="14917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501316" y="1"/>
            <a:ext cx="8862140" cy="1109278"/>
          </a:xfrm>
          <a:prstGeom prst="rect">
            <a:avLst/>
          </a:prstGeom>
        </p:spPr>
        <p:txBody>
          <a:bodyPr vert="horz" lIns="91440" tIns="45720" rIns="91440" bIns="45720" rtlCol="0" anchor="ctr">
            <a:normAutofit/>
          </a:bodyPr>
          <a:lstStyle/>
          <a:p>
            <a:r>
              <a:rPr lang="en-US" dirty="0" err="1"/>
              <a:t>SubHeader</a:t>
            </a:r>
            <a:r>
              <a:rPr lang="en-US" dirty="0"/>
              <a:t> Title</a:t>
            </a:r>
          </a:p>
        </p:txBody>
      </p:sp>
      <p:pic>
        <p:nvPicPr>
          <p:cNvPr id="15" name="Picture 14"/>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603289" y="364316"/>
            <a:ext cx="2261710" cy="440356"/>
          </a:xfrm>
          <a:prstGeom prst="rect">
            <a:avLst/>
          </a:prstGeom>
        </p:spPr>
      </p:pic>
    </p:spTree>
    <p:extLst>
      <p:ext uri="{BB962C8B-B14F-4D97-AF65-F5344CB8AC3E}">
        <p14:creationId xmlns:p14="http://schemas.microsoft.com/office/powerpoint/2010/main" val="330595750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hf hdr="0" ftr="0" dt="0"/>
  <p:txStyles>
    <p:titleStyle>
      <a:lvl1pPr algn="l" defTabSz="914400" rtl="0" eaLnBrk="1" latinLnBrk="0" hangingPunct="1">
        <a:lnSpc>
          <a:spcPct val="90000"/>
        </a:lnSpc>
        <a:spcBef>
          <a:spcPct val="0"/>
        </a:spcBef>
        <a:buNone/>
        <a:defRPr sz="3200" b="0" i="0" kern="1200">
          <a:solidFill>
            <a:schemeClr val="bg1"/>
          </a:solidFill>
          <a:latin typeface="Microsoft Sans Serif" charset="0"/>
          <a:ea typeface="Microsoft Sans Serif" charset="0"/>
          <a:cs typeface="Microsoft Sans Serif"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23.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665748" y="481848"/>
            <a:ext cx="9144000" cy="240047"/>
          </a:xfrm>
        </p:spPr>
        <p:txBody>
          <a:bodyPr>
            <a:noAutofit/>
          </a:bodyPr>
          <a:lstStyle/>
          <a:p>
            <a:pPr marL="0" indent="0">
              <a:buNone/>
            </a:pPr>
            <a:r>
              <a:rPr lang="en-US" sz="3200" dirty="0"/>
              <a:t>Strategic Student &amp; Senior Housing Trust, Inc.</a:t>
            </a:r>
          </a:p>
        </p:txBody>
      </p:sp>
    </p:spTree>
    <p:extLst>
      <p:ext uri="{BB962C8B-B14F-4D97-AF65-F5344CB8AC3E}">
        <p14:creationId xmlns:p14="http://schemas.microsoft.com/office/powerpoint/2010/main" val="1238578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Factors Driving Demand</a:t>
            </a:r>
          </a:p>
        </p:txBody>
      </p:sp>
      <p:sp>
        <p:nvSpPr>
          <p:cNvPr id="6" name="Slide Number Placeholder 5"/>
          <p:cNvSpPr>
            <a:spLocks noGrp="1"/>
          </p:cNvSpPr>
          <p:nvPr>
            <p:ph type="sldNum" sz="quarter" idx="4"/>
          </p:nvPr>
        </p:nvSpPr>
        <p:spPr/>
        <p:txBody>
          <a:bodyPr/>
          <a:lstStyle/>
          <a:p>
            <a:fld id="{BB95469A-688F-E64F-82FB-9E52813A66CC}" type="slidenum">
              <a:rPr lang="en-US" smtClean="0"/>
              <a:pPr/>
              <a:t>10</a:t>
            </a:fld>
            <a:endParaRPr lang="en-US" dirty="0"/>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3738160"/>
            <a:ext cx="6095998" cy="2757275"/>
          </a:xfrm>
          <a:prstGeom prst="rect">
            <a:avLst/>
          </a:prstGeom>
          <a:ln w="28575">
            <a:noFill/>
          </a:ln>
        </p:spPr>
      </p:pic>
      <p:sp>
        <p:nvSpPr>
          <p:cNvPr id="8" name="Rectangle 7"/>
          <p:cNvSpPr/>
          <p:nvPr/>
        </p:nvSpPr>
        <p:spPr>
          <a:xfrm>
            <a:off x="457201" y="1883837"/>
            <a:ext cx="5142321" cy="1554272"/>
          </a:xfrm>
          <a:prstGeom prst="rect">
            <a:avLst/>
          </a:prstGeom>
        </p:spPr>
        <p:txBody>
          <a:bodyPr wrap="square">
            <a:spAutoFit/>
          </a:bodyPr>
          <a:lstStyle/>
          <a:p>
            <a:pPr marL="171450" indent="-171450">
              <a:spcAft>
                <a:spcPts val="600"/>
              </a:spcAft>
              <a:buClr>
                <a:srgbClr val="00B050"/>
              </a:buClr>
              <a:buFont typeface="Arial" charset="0"/>
              <a:buChar char="•"/>
            </a:pPr>
            <a:r>
              <a:rPr lang="en-US" sz="1600" dirty="0">
                <a:solidFill>
                  <a:schemeClr val="bg1">
                    <a:lumMod val="50000"/>
                  </a:schemeClr>
                </a:solidFill>
                <a:latin typeface="Microsoft Sans Serif" charset="0"/>
                <a:ea typeface="Microsoft Sans Serif" charset="0"/>
                <a:cs typeface="Microsoft Sans Serif" charset="0"/>
              </a:rPr>
              <a:t>Steady enrollment increase at major universities</a:t>
            </a:r>
          </a:p>
          <a:p>
            <a:pPr marL="171450" indent="-171450">
              <a:spcAft>
                <a:spcPts val="600"/>
              </a:spcAft>
              <a:buClr>
                <a:srgbClr val="00B050"/>
              </a:buClr>
              <a:buFont typeface="Arial" charset="0"/>
              <a:buChar char="•"/>
            </a:pPr>
            <a:r>
              <a:rPr lang="en-US" sz="1600" dirty="0">
                <a:solidFill>
                  <a:schemeClr val="bg1">
                    <a:lumMod val="50000"/>
                  </a:schemeClr>
                </a:solidFill>
                <a:latin typeface="Microsoft Sans Serif" charset="0"/>
                <a:ea typeface="Microsoft Sans Serif" charset="0"/>
                <a:cs typeface="Microsoft Sans Serif" charset="0"/>
              </a:rPr>
              <a:t>Proximity to campus</a:t>
            </a:r>
          </a:p>
          <a:p>
            <a:pPr marL="171450" indent="-171450">
              <a:spcAft>
                <a:spcPts val="600"/>
              </a:spcAft>
              <a:buClr>
                <a:srgbClr val="00B050"/>
              </a:buClr>
              <a:buFont typeface="Arial" charset="0"/>
              <a:buChar char="•"/>
            </a:pPr>
            <a:r>
              <a:rPr lang="en-US" sz="1600" dirty="0">
                <a:solidFill>
                  <a:schemeClr val="bg1">
                    <a:lumMod val="50000"/>
                  </a:schemeClr>
                </a:solidFill>
                <a:latin typeface="Microsoft Sans Serif" charset="0"/>
                <a:ea typeface="Microsoft Sans Serif" charset="0"/>
                <a:cs typeface="Microsoft Sans Serif" charset="0"/>
              </a:rPr>
              <a:t>Outdated on-campus dormitories</a:t>
            </a:r>
          </a:p>
          <a:p>
            <a:pPr marL="171450" indent="-171450">
              <a:spcAft>
                <a:spcPts val="600"/>
              </a:spcAft>
              <a:buClr>
                <a:srgbClr val="00B050"/>
              </a:buClr>
              <a:buFont typeface="Arial" charset="0"/>
              <a:buChar char="•"/>
            </a:pPr>
            <a:r>
              <a:rPr lang="en-US" sz="1600" dirty="0">
                <a:solidFill>
                  <a:schemeClr val="bg1">
                    <a:lumMod val="50000"/>
                  </a:schemeClr>
                </a:solidFill>
                <a:latin typeface="Microsoft Sans Serif" charset="0"/>
                <a:ea typeface="Microsoft Sans Serif" charset="0"/>
                <a:cs typeface="Microsoft Sans Serif" charset="0"/>
              </a:rPr>
              <a:t>Generation Z expectations - desire for more than just a living space</a:t>
            </a:r>
          </a:p>
        </p:txBody>
      </p:sp>
      <p:pic>
        <p:nvPicPr>
          <p:cNvPr id="9" name="Picture 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095999" y="3738160"/>
            <a:ext cx="6096000" cy="2757275"/>
          </a:xfrm>
          <a:prstGeom prst="rect">
            <a:avLst/>
          </a:prstGeom>
          <a:ln w="28575">
            <a:noFill/>
          </a:ln>
        </p:spPr>
      </p:pic>
      <p:sp>
        <p:nvSpPr>
          <p:cNvPr id="13" name="Rectangle 12"/>
          <p:cNvSpPr/>
          <p:nvPr/>
        </p:nvSpPr>
        <p:spPr>
          <a:xfrm>
            <a:off x="6096000" y="1883837"/>
            <a:ext cx="5107633" cy="1631216"/>
          </a:xfrm>
          <a:prstGeom prst="rect">
            <a:avLst/>
          </a:prstGeom>
        </p:spPr>
        <p:txBody>
          <a:bodyPr wrap="square">
            <a:spAutoFit/>
          </a:bodyPr>
          <a:lstStyle/>
          <a:p>
            <a:pPr marL="171450" indent="-171450">
              <a:spcAft>
                <a:spcPts val="600"/>
              </a:spcAft>
              <a:buClr>
                <a:srgbClr val="00B050"/>
              </a:buClr>
              <a:buFont typeface="Arial" charset="0"/>
              <a:buChar char="•"/>
            </a:pPr>
            <a:r>
              <a:rPr lang="en-US" sz="1600" dirty="0">
                <a:solidFill>
                  <a:schemeClr val="bg1">
                    <a:lumMod val="50000"/>
                  </a:schemeClr>
                </a:solidFill>
                <a:latin typeface="Microsoft Sans Serif" charset="0"/>
                <a:ea typeface="Microsoft Sans Serif" charset="0"/>
                <a:cs typeface="Microsoft Sans Serif" charset="0"/>
              </a:rPr>
              <a:t>Increase in baby boomer population</a:t>
            </a:r>
          </a:p>
          <a:p>
            <a:pPr marL="171450" indent="-171450">
              <a:spcAft>
                <a:spcPts val="600"/>
              </a:spcAft>
              <a:buClr>
                <a:srgbClr val="00B050"/>
              </a:buClr>
              <a:buFont typeface="Arial" charset="0"/>
              <a:buChar char="•"/>
            </a:pPr>
            <a:r>
              <a:rPr lang="en-US" sz="1600" dirty="0">
                <a:solidFill>
                  <a:schemeClr val="bg1">
                    <a:lumMod val="50000"/>
                  </a:schemeClr>
                </a:solidFill>
                <a:latin typeface="Microsoft Sans Serif" charset="0"/>
                <a:ea typeface="Microsoft Sans Serif" charset="0"/>
                <a:cs typeface="Microsoft Sans Serif" charset="0"/>
              </a:rPr>
              <a:t>Increase in life expectancy</a:t>
            </a:r>
          </a:p>
          <a:p>
            <a:pPr marL="171450" indent="-171450">
              <a:spcAft>
                <a:spcPts val="600"/>
              </a:spcAft>
              <a:buClr>
                <a:srgbClr val="00B050"/>
              </a:buClr>
              <a:buFont typeface="Arial" charset="0"/>
              <a:buChar char="•"/>
            </a:pPr>
            <a:r>
              <a:rPr lang="en-US" sz="1600" dirty="0">
                <a:solidFill>
                  <a:schemeClr val="bg1">
                    <a:lumMod val="50000"/>
                  </a:schemeClr>
                </a:solidFill>
                <a:latin typeface="Microsoft Sans Serif" charset="0"/>
                <a:ea typeface="Microsoft Sans Serif" charset="0"/>
                <a:cs typeface="Microsoft Sans Serif" charset="0"/>
              </a:rPr>
              <a:t>Need for community living &amp; social engagement</a:t>
            </a:r>
          </a:p>
          <a:p>
            <a:pPr marL="171450" indent="-171450">
              <a:spcAft>
                <a:spcPts val="600"/>
              </a:spcAft>
              <a:buClr>
                <a:srgbClr val="00B050"/>
              </a:buClr>
              <a:buFont typeface="Arial" charset="0"/>
              <a:buChar char="•"/>
            </a:pPr>
            <a:r>
              <a:rPr lang="en-US" sz="1600" dirty="0">
                <a:solidFill>
                  <a:schemeClr val="bg1">
                    <a:lumMod val="50000"/>
                  </a:schemeClr>
                </a:solidFill>
                <a:latin typeface="Microsoft Sans Serif" charset="0"/>
                <a:ea typeface="Microsoft Sans Serif" charset="0"/>
                <a:cs typeface="Microsoft Sans Serif" charset="0"/>
              </a:rPr>
              <a:t>Fewer family caregivers</a:t>
            </a:r>
          </a:p>
          <a:p>
            <a:pPr marL="171450" indent="-171450">
              <a:spcAft>
                <a:spcPts val="600"/>
              </a:spcAft>
              <a:buClr>
                <a:srgbClr val="00B050"/>
              </a:buClr>
              <a:buFont typeface="Arial" charset="0"/>
              <a:buChar char="•"/>
            </a:pPr>
            <a:r>
              <a:rPr lang="en-US" sz="1600" dirty="0">
                <a:solidFill>
                  <a:schemeClr val="bg1">
                    <a:lumMod val="50000"/>
                  </a:schemeClr>
                </a:solidFill>
                <a:latin typeface="Microsoft Sans Serif" charset="0"/>
                <a:ea typeface="Microsoft Sans Serif" charset="0"/>
                <a:cs typeface="Microsoft Sans Serif" charset="0"/>
              </a:rPr>
              <a:t>Desire to downsize living space</a:t>
            </a:r>
          </a:p>
        </p:txBody>
      </p:sp>
      <p:sp>
        <p:nvSpPr>
          <p:cNvPr id="14" name="Rectangle 13"/>
          <p:cNvSpPr/>
          <p:nvPr/>
        </p:nvSpPr>
        <p:spPr>
          <a:xfrm>
            <a:off x="457198" y="1422172"/>
            <a:ext cx="3983375" cy="461665"/>
          </a:xfrm>
          <a:prstGeom prst="rect">
            <a:avLst/>
          </a:prstGeom>
        </p:spPr>
        <p:txBody>
          <a:bodyPr wrap="square">
            <a:spAutoFit/>
          </a:bodyPr>
          <a:lstStyle/>
          <a:p>
            <a:r>
              <a:rPr lang="en-US" sz="2400" dirty="0">
                <a:solidFill>
                  <a:srgbClr val="013C71"/>
                </a:solidFill>
                <a:latin typeface="Microsoft Sans Serif" charset="0"/>
                <a:ea typeface="Microsoft Sans Serif" charset="0"/>
                <a:cs typeface="Microsoft Sans Serif" charset="0"/>
              </a:rPr>
              <a:t>Student Housing</a:t>
            </a:r>
          </a:p>
        </p:txBody>
      </p:sp>
      <p:sp>
        <p:nvSpPr>
          <p:cNvPr id="15" name="Rectangle 14"/>
          <p:cNvSpPr/>
          <p:nvPr/>
        </p:nvSpPr>
        <p:spPr>
          <a:xfrm>
            <a:off x="6096000" y="1422172"/>
            <a:ext cx="4076838" cy="461665"/>
          </a:xfrm>
          <a:prstGeom prst="rect">
            <a:avLst/>
          </a:prstGeom>
        </p:spPr>
        <p:txBody>
          <a:bodyPr wrap="square">
            <a:spAutoFit/>
          </a:bodyPr>
          <a:lstStyle/>
          <a:p>
            <a:r>
              <a:rPr lang="en-US" sz="2400" dirty="0">
                <a:solidFill>
                  <a:srgbClr val="013C71"/>
                </a:solidFill>
                <a:latin typeface="Microsoft Sans Serif" charset="0"/>
                <a:ea typeface="Microsoft Sans Serif" charset="0"/>
                <a:cs typeface="Microsoft Sans Serif" charset="0"/>
              </a:rPr>
              <a:t>Senior Housing</a:t>
            </a:r>
          </a:p>
        </p:txBody>
      </p:sp>
      <p:sp>
        <p:nvSpPr>
          <p:cNvPr id="16" name="Rectangle 15"/>
          <p:cNvSpPr/>
          <p:nvPr/>
        </p:nvSpPr>
        <p:spPr>
          <a:xfrm>
            <a:off x="0" y="5677054"/>
            <a:ext cx="12192000" cy="826619"/>
          </a:xfrm>
          <a:prstGeom prst="rect">
            <a:avLst/>
          </a:prstGeom>
          <a:solidFill>
            <a:srgbClr val="00B05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653716" y="5759246"/>
            <a:ext cx="4571999" cy="746358"/>
          </a:xfrm>
          <a:prstGeom prst="rect">
            <a:avLst/>
          </a:prstGeom>
        </p:spPr>
        <p:txBody>
          <a:bodyPr wrap="square">
            <a:spAutoFit/>
          </a:bodyPr>
          <a:lstStyle/>
          <a:p>
            <a:pPr>
              <a:lnSpc>
                <a:spcPts val="1660"/>
              </a:lnSpc>
            </a:pPr>
            <a:r>
              <a:rPr lang="en-US" dirty="0">
                <a:solidFill>
                  <a:schemeClr val="bg1"/>
                </a:solidFill>
                <a:latin typeface="Microsoft Sans Serif" panose="020B0604020202020204" pitchFamily="34" charset="0"/>
                <a:cs typeface="Microsoft Sans Serif" panose="020B0604020202020204" pitchFamily="34" charset="0"/>
              </a:rPr>
              <a:t>Enrollment is expected to increase by approximately 500,000 students between 2017 and 2028</a:t>
            </a:r>
            <a:r>
              <a:rPr lang="en-US" sz="1600" b="1" dirty="0">
                <a:solidFill>
                  <a:schemeClr val="bg1"/>
                </a:solidFill>
                <a:latin typeface="Microsoft Sans Serif" panose="020B0604020202020204" pitchFamily="34" charset="0"/>
                <a:ea typeface="Microsoft Sans Serif" charset="0"/>
                <a:cs typeface="Microsoft Sans Serif" panose="020B0604020202020204" pitchFamily="34" charset="0"/>
              </a:rPr>
              <a:t>.*</a:t>
            </a:r>
            <a:endParaRPr lang="en-US" sz="1600" dirty="0">
              <a:solidFill>
                <a:schemeClr val="bg1"/>
              </a:solidFill>
              <a:latin typeface="Microsoft Sans Serif" panose="020B0604020202020204" pitchFamily="34" charset="0"/>
              <a:ea typeface="Microsoft Sans Serif" charset="0"/>
              <a:cs typeface="Microsoft Sans Serif" panose="020B0604020202020204" pitchFamily="34" charset="0"/>
            </a:endParaRPr>
          </a:p>
        </p:txBody>
      </p:sp>
      <p:sp>
        <p:nvSpPr>
          <p:cNvPr id="18" name="Rectangle 17"/>
          <p:cNvSpPr/>
          <p:nvPr/>
        </p:nvSpPr>
        <p:spPr>
          <a:xfrm>
            <a:off x="6256866" y="5750903"/>
            <a:ext cx="5935134" cy="746358"/>
          </a:xfrm>
          <a:prstGeom prst="rect">
            <a:avLst/>
          </a:prstGeom>
        </p:spPr>
        <p:txBody>
          <a:bodyPr wrap="square">
            <a:spAutoFit/>
          </a:bodyPr>
          <a:lstStyle/>
          <a:p>
            <a:pPr>
              <a:lnSpc>
                <a:spcPts val="1660"/>
              </a:lnSpc>
            </a:pPr>
            <a:r>
              <a:rPr lang="en-US" dirty="0">
                <a:solidFill>
                  <a:schemeClr val="bg1"/>
                </a:solidFill>
                <a:latin typeface="Microsoft Sans Serif" panose="020B0604020202020204" pitchFamily="34" charset="0"/>
                <a:cs typeface="Microsoft Sans Serif" panose="020B0604020202020204" pitchFamily="34" charset="0"/>
              </a:rPr>
              <a:t>By 2029, when all baby boomers will be 65 years or older, more than 20% of the U.S. population will be over the age of 65</a:t>
            </a:r>
            <a:r>
              <a:rPr lang="en-US" sz="1600" b="1" dirty="0">
                <a:solidFill>
                  <a:schemeClr val="bg1"/>
                </a:solidFill>
                <a:latin typeface="Microsoft Sans Serif" panose="020B0604020202020204" pitchFamily="34" charset="0"/>
                <a:ea typeface="Microsoft Sans Serif" charset="0"/>
                <a:cs typeface="Microsoft Sans Serif" panose="020B0604020202020204" pitchFamily="34" charset="0"/>
              </a:rPr>
              <a:t>.*</a:t>
            </a:r>
            <a:endParaRPr lang="en-US" sz="2800" dirty="0">
              <a:solidFill>
                <a:schemeClr val="bg1"/>
              </a:solidFill>
              <a:latin typeface="Microsoft Sans Serif" panose="020B0604020202020204" pitchFamily="34" charset="0"/>
              <a:ea typeface="Microsoft Sans Serif" charset="0"/>
              <a:cs typeface="Microsoft Sans Serif" panose="020B0604020202020204" pitchFamily="34" charset="0"/>
            </a:endParaRPr>
          </a:p>
        </p:txBody>
      </p:sp>
      <p:sp>
        <p:nvSpPr>
          <p:cNvPr id="3" name="TextBox 2"/>
          <p:cNvSpPr txBox="1"/>
          <p:nvPr/>
        </p:nvSpPr>
        <p:spPr>
          <a:xfrm>
            <a:off x="3189269" y="6245023"/>
            <a:ext cx="2502608" cy="246221"/>
          </a:xfrm>
          <a:prstGeom prst="rect">
            <a:avLst/>
          </a:prstGeom>
          <a:noFill/>
        </p:spPr>
        <p:txBody>
          <a:bodyPr wrap="none" rtlCol="0">
            <a:spAutoFit/>
          </a:bodyPr>
          <a:lstStyle/>
          <a:p>
            <a:r>
              <a:rPr lang="en-US" sz="1000" dirty="0">
                <a:solidFill>
                  <a:schemeClr val="bg1"/>
                </a:solidFill>
                <a:latin typeface="Microsoft Sans Serif" charset="0"/>
                <a:ea typeface="Microsoft Sans Serif" charset="0"/>
                <a:cs typeface="Microsoft Sans Serif" charset="0"/>
              </a:rPr>
              <a:t>*</a:t>
            </a:r>
            <a:r>
              <a:rPr lang="en-US" sz="1000" dirty="0">
                <a:solidFill>
                  <a:schemeClr val="bg1"/>
                </a:solidFill>
                <a:latin typeface="Microsoft Sans Serif" panose="020B0604020202020204" pitchFamily="34" charset="0"/>
                <a:cs typeface="Microsoft Sans Serif" panose="020B0604020202020204" pitchFamily="34" charset="0"/>
              </a:rPr>
              <a:t>National Center of Educational Statistics</a:t>
            </a:r>
            <a:endParaRPr lang="en-US" sz="1000" dirty="0">
              <a:solidFill>
                <a:schemeClr val="bg1"/>
              </a:solidFill>
              <a:latin typeface="Microsoft Sans Serif" panose="020B0604020202020204" pitchFamily="34" charset="0"/>
              <a:ea typeface="Microsoft Sans Serif" charset="0"/>
              <a:cs typeface="Microsoft Sans Serif" panose="020B0604020202020204" pitchFamily="34" charset="0"/>
            </a:endParaRPr>
          </a:p>
        </p:txBody>
      </p:sp>
      <p:sp>
        <p:nvSpPr>
          <p:cNvPr id="4" name="TextBox 3"/>
          <p:cNvSpPr txBox="1"/>
          <p:nvPr/>
        </p:nvSpPr>
        <p:spPr>
          <a:xfrm>
            <a:off x="10586111" y="6249334"/>
            <a:ext cx="1393330" cy="246221"/>
          </a:xfrm>
          <a:prstGeom prst="rect">
            <a:avLst/>
          </a:prstGeom>
          <a:noFill/>
        </p:spPr>
        <p:txBody>
          <a:bodyPr wrap="none" rtlCol="0">
            <a:spAutoFit/>
          </a:bodyPr>
          <a:lstStyle/>
          <a:p>
            <a:r>
              <a:rPr lang="en-US" sz="1000" dirty="0">
                <a:solidFill>
                  <a:schemeClr val="bg1"/>
                </a:solidFill>
                <a:latin typeface="Microsoft Sans Serif" charset="0"/>
                <a:ea typeface="Microsoft Sans Serif" charset="0"/>
                <a:cs typeface="Microsoft Sans Serif" charset="0"/>
              </a:rPr>
              <a:t>*</a:t>
            </a:r>
            <a:r>
              <a:rPr lang="en-US" sz="1000" dirty="0">
                <a:solidFill>
                  <a:schemeClr val="bg1"/>
                </a:solidFill>
                <a:latin typeface="Microsoft Sans Serif" panose="020B0604020202020204" pitchFamily="34" charset="0"/>
                <a:cs typeface="Microsoft Sans Serif" panose="020B0604020202020204" pitchFamily="34" charset="0"/>
              </a:rPr>
              <a:t>U.S. Census Bureau</a:t>
            </a:r>
            <a:endParaRPr lang="en-US" sz="1000" dirty="0">
              <a:solidFill>
                <a:schemeClr val="bg1"/>
              </a:solidFill>
              <a:latin typeface="Microsoft Sans Serif" panose="020B0604020202020204" pitchFamily="34" charset="0"/>
              <a:ea typeface="Microsoft Sans Serif" charset="0"/>
              <a:cs typeface="Microsoft Sans Serif" panose="020B0604020202020204" pitchFamily="34" charset="0"/>
            </a:endParaRPr>
          </a:p>
        </p:txBody>
      </p:sp>
      <p:sp>
        <p:nvSpPr>
          <p:cNvPr id="19" name="Rectangle 18">
            <a:extLst>
              <a:ext uri="{FF2B5EF4-FFF2-40B4-BE49-F238E27FC236}">
                <a16:creationId xmlns="" xmlns:a16="http://schemas.microsoft.com/office/drawing/2014/main" id="{A08BCF92-A693-054D-8A40-B9497313A479}"/>
              </a:ext>
            </a:extLst>
          </p:cNvPr>
          <p:cNvSpPr/>
          <p:nvPr/>
        </p:nvSpPr>
        <p:spPr>
          <a:xfrm>
            <a:off x="1" y="5507777"/>
            <a:ext cx="6091516" cy="169277"/>
          </a:xfrm>
          <a:prstGeom prst="rect">
            <a:avLst/>
          </a:prstGeom>
        </p:spPr>
        <p:txBody>
          <a:bodyPr wrap="square">
            <a:spAutoFit/>
          </a:bodyPr>
          <a:lstStyle/>
          <a:p>
            <a:pPr algn="ctr">
              <a:lnSpc>
                <a:spcPts val="620"/>
              </a:lnSpc>
            </a:pPr>
            <a:r>
              <a:rPr lang="en-US" sz="600" dirty="0">
                <a:solidFill>
                  <a:schemeClr val="bg1"/>
                </a:solidFill>
                <a:latin typeface="Microsoft Sans Serif" charset="0"/>
                <a:ea typeface="Microsoft Sans Serif" charset="0"/>
                <a:cs typeface="Microsoft Sans Serif" charset="0"/>
              </a:rPr>
              <a:t>The District at Fayetteville, University of Arkansas</a:t>
            </a:r>
          </a:p>
        </p:txBody>
      </p:sp>
      <p:sp>
        <p:nvSpPr>
          <p:cNvPr id="20" name="Rectangle 19">
            <a:extLst>
              <a:ext uri="{FF2B5EF4-FFF2-40B4-BE49-F238E27FC236}">
                <a16:creationId xmlns="" xmlns:a16="http://schemas.microsoft.com/office/drawing/2014/main" id="{3446C39C-4DBA-3F4A-A045-5F3F91ECB9BB}"/>
              </a:ext>
            </a:extLst>
          </p:cNvPr>
          <p:cNvSpPr/>
          <p:nvPr/>
        </p:nvSpPr>
        <p:spPr>
          <a:xfrm>
            <a:off x="6087067" y="5507777"/>
            <a:ext cx="6091516" cy="169277"/>
          </a:xfrm>
          <a:prstGeom prst="rect">
            <a:avLst/>
          </a:prstGeom>
        </p:spPr>
        <p:txBody>
          <a:bodyPr wrap="square">
            <a:spAutoFit/>
          </a:bodyPr>
          <a:lstStyle/>
          <a:p>
            <a:pPr algn="ctr">
              <a:lnSpc>
                <a:spcPts val="620"/>
              </a:lnSpc>
            </a:pPr>
            <a:r>
              <a:rPr lang="en-US" sz="600" dirty="0">
                <a:solidFill>
                  <a:schemeClr val="bg1"/>
                </a:solidFill>
                <a:latin typeface="Microsoft Sans Serif" charset="0"/>
                <a:ea typeface="Microsoft Sans Serif" charset="0"/>
                <a:cs typeface="Microsoft Sans Serif" charset="0"/>
              </a:rPr>
              <a:t>The Wellington at Salt Lake City, Utah</a:t>
            </a:r>
          </a:p>
        </p:txBody>
      </p:sp>
    </p:spTree>
    <p:extLst>
      <p:ext uri="{BB962C8B-B14F-4D97-AF65-F5344CB8AC3E}">
        <p14:creationId xmlns:p14="http://schemas.microsoft.com/office/powerpoint/2010/main" val="1080693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92444"/>
            <a:ext cx="12192000" cy="1179765"/>
          </a:xfrm>
        </p:spPr>
        <p:txBody>
          <a:bodyPr/>
          <a:lstStyle/>
          <a:p>
            <a:r>
              <a:rPr lang="en-US" dirty="0"/>
              <a:t>Strategic Student &amp; Senior</a:t>
            </a:r>
            <a:br>
              <a:rPr lang="en-US" dirty="0"/>
            </a:br>
            <a:r>
              <a:rPr lang="en-US" dirty="0"/>
              <a:t>Housing Trust, Inc.</a:t>
            </a:r>
          </a:p>
        </p:txBody>
      </p:sp>
      <p:sp>
        <p:nvSpPr>
          <p:cNvPr id="3" name="Slide Number Placeholder 2"/>
          <p:cNvSpPr>
            <a:spLocks noGrp="1"/>
          </p:cNvSpPr>
          <p:nvPr>
            <p:ph type="sldNum" sz="quarter" idx="4"/>
          </p:nvPr>
        </p:nvSpPr>
        <p:spPr/>
        <p:txBody>
          <a:bodyPr/>
          <a:lstStyle/>
          <a:p>
            <a:fld id="{92216DF2-8296-8B4E-B2E0-FAD8E7B057FD}" type="slidenum">
              <a:rPr lang="en-US" smtClean="0"/>
              <a:pPr/>
              <a:t>11</a:t>
            </a:fld>
            <a:endParaRPr lang="en-US" dirty="0"/>
          </a:p>
        </p:txBody>
      </p:sp>
    </p:spTree>
    <p:extLst>
      <p:ext uri="{BB962C8B-B14F-4D97-AF65-F5344CB8AC3E}">
        <p14:creationId xmlns:p14="http://schemas.microsoft.com/office/powerpoint/2010/main" val="1020982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Investment Strategy – Student Housing</a:t>
            </a:r>
          </a:p>
        </p:txBody>
      </p:sp>
      <p:sp>
        <p:nvSpPr>
          <p:cNvPr id="6" name="Slide Number Placeholder 5"/>
          <p:cNvSpPr>
            <a:spLocks noGrp="1"/>
          </p:cNvSpPr>
          <p:nvPr>
            <p:ph type="sldNum" sz="quarter" idx="4"/>
          </p:nvPr>
        </p:nvSpPr>
        <p:spPr/>
        <p:txBody>
          <a:bodyPr/>
          <a:lstStyle/>
          <a:p>
            <a:fld id="{BB95469A-688F-E64F-82FB-9E52813A66CC}" type="slidenum">
              <a:rPr lang="en-US" smtClean="0"/>
              <a:pPr/>
              <a:t>12</a:t>
            </a:fld>
            <a:endParaRPr lang="en-US" dirty="0"/>
          </a:p>
        </p:txBody>
      </p:sp>
      <p:sp>
        <p:nvSpPr>
          <p:cNvPr id="27" name="Rectangle 26"/>
          <p:cNvSpPr/>
          <p:nvPr/>
        </p:nvSpPr>
        <p:spPr>
          <a:xfrm>
            <a:off x="501316" y="4299169"/>
            <a:ext cx="5400077" cy="1831271"/>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171450" indent="-171450">
              <a:spcAft>
                <a:spcPts val="300"/>
              </a:spcAft>
              <a:buClr>
                <a:srgbClr val="00B050"/>
              </a:buClr>
              <a:buFont typeface="Arial" charset="0"/>
              <a:buChar char="•"/>
            </a:pPr>
            <a:r>
              <a:rPr lang="en-US" sz="1400" dirty="0">
                <a:solidFill>
                  <a:schemeClr val="bg1">
                    <a:lumMod val="50000"/>
                  </a:schemeClr>
                </a:solidFill>
                <a:latin typeface="Microsoft Sans Serif" panose="020B0604020202020204" pitchFamily="34" charset="0"/>
                <a:cs typeface="Microsoft Sans Serif" panose="020B0604020202020204" pitchFamily="34" charset="0"/>
              </a:rPr>
              <a:t>Class “A” properties </a:t>
            </a:r>
          </a:p>
          <a:p>
            <a:pPr marL="171450" indent="-171450">
              <a:spcAft>
                <a:spcPts val="300"/>
              </a:spcAft>
              <a:buClr>
                <a:srgbClr val="00B050"/>
              </a:buClr>
              <a:buFont typeface="Arial" charset="0"/>
              <a:buChar char="•"/>
            </a:pPr>
            <a:r>
              <a:rPr lang="en-US" sz="1400" dirty="0">
                <a:solidFill>
                  <a:schemeClr val="bg1">
                    <a:lumMod val="50000"/>
                  </a:schemeClr>
                </a:solidFill>
                <a:latin typeface="Microsoft Sans Serif" panose="020B0604020202020204" pitchFamily="34" charset="0"/>
                <a:cs typeface="Microsoft Sans Serif" panose="020B0604020202020204" pitchFamily="34" charset="0"/>
              </a:rPr>
              <a:t>Purpose-built, amenities-rich and newer construction</a:t>
            </a:r>
            <a:endParaRPr lang="en-US" sz="1400" dirty="0">
              <a:solidFill>
                <a:schemeClr val="bg1">
                  <a:lumMod val="50000"/>
                </a:schemeClr>
              </a:solidFill>
              <a:latin typeface="Microsoft Sans Serif" panose="020B0604020202020204" pitchFamily="34" charset="0"/>
              <a:ea typeface="Microsoft Sans Serif" charset="0"/>
              <a:cs typeface="Microsoft Sans Serif" panose="020B0604020202020204" pitchFamily="34" charset="0"/>
            </a:endParaRPr>
          </a:p>
          <a:p>
            <a:pPr marL="171450" indent="-171450">
              <a:spcAft>
                <a:spcPts val="300"/>
              </a:spcAft>
              <a:buClr>
                <a:srgbClr val="00B050"/>
              </a:buClr>
              <a:buFont typeface="Arial" charset="0"/>
              <a:buChar char="•"/>
            </a:pPr>
            <a:r>
              <a:rPr lang="en-US" sz="1400" dirty="0">
                <a:solidFill>
                  <a:schemeClr val="bg1">
                    <a:lumMod val="50000"/>
                  </a:schemeClr>
                </a:solidFill>
                <a:latin typeface="Microsoft Sans Serif" charset="0"/>
                <a:ea typeface="Microsoft Sans Serif" charset="0"/>
                <a:cs typeface="Microsoft Sans Serif" charset="0"/>
              </a:rPr>
              <a:t>Tier-1 universities (15,000 minimum enrollment)</a:t>
            </a:r>
          </a:p>
          <a:p>
            <a:pPr marL="171450" indent="-171450">
              <a:spcAft>
                <a:spcPts val="300"/>
              </a:spcAft>
              <a:buClr>
                <a:srgbClr val="00B050"/>
              </a:buClr>
              <a:buFont typeface="Arial" charset="0"/>
              <a:buChar char="•"/>
            </a:pPr>
            <a:r>
              <a:rPr lang="en-US" sz="1400" kern="1200" dirty="0">
                <a:solidFill>
                  <a:schemeClr val="bg1">
                    <a:lumMod val="50000"/>
                  </a:schemeClr>
                </a:solidFill>
                <a:latin typeface="Microsoft Sans Serif" charset="0"/>
                <a:ea typeface="Microsoft Sans Serif" charset="0"/>
                <a:cs typeface="Microsoft Sans Serif" charset="0"/>
              </a:rPr>
              <a:t>Convenient pedestrian-to-campus</a:t>
            </a:r>
            <a:r>
              <a:rPr lang="en-US" sz="1400" dirty="0">
                <a:solidFill>
                  <a:schemeClr val="bg1">
                    <a:lumMod val="50000"/>
                  </a:schemeClr>
                </a:solidFill>
                <a:latin typeface="Microsoft Sans Serif" charset="0"/>
                <a:ea typeface="Microsoft Sans Serif" charset="0"/>
                <a:cs typeface="Microsoft Sans Serif" charset="0"/>
              </a:rPr>
              <a:t> </a:t>
            </a:r>
            <a:r>
              <a:rPr lang="en-US" sz="1400" kern="1200" dirty="0">
                <a:solidFill>
                  <a:schemeClr val="bg1">
                    <a:lumMod val="50000"/>
                  </a:schemeClr>
                </a:solidFill>
                <a:latin typeface="Microsoft Sans Serif" charset="0"/>
                <a:ea typeface="Microsoft Sans Serif" charset="0"/>
                <a:cs typeface="Microsoft Sans Serif" charset="0"/>
              </a:rPr>
              <a:t>(within one mile)</a:t>
            </a:r>
          </a:p>
          <a:p>
            <a:pPr marL="171450" indent="-171450">
              <a:spcAft>
                <a:spcPts val="300"/>
              </a:spcAft>
              <a:buClr>
                <a:srgbClr val="00B050"/>
              </a:buClr>
              <a:buFont typeface="Arial" charset="0"/>
              <a:buChar char="•"/>
            </a:pPr>
            <a:r>
              <a:rPr lang="en-US" sz="1400" dirty="0">
                <a:solidFill>
                  <a:schemeClr val="bg1">
                    <a:lumMod val="50000"/>
                  </a:schemeClr>
                </a:solidFill>
                <a:latin typeface="Microsoft Sans Serif" charset="0"/>
                <a:ea typeface="Microsoft Sans Serif" charset="0"/>
                <a:cs typeface="Microsoft Sans Serif" charset="0"/>
              </a:rPr>
              <a:t>Division I football program</a:t>
            </a:r>
          </a:p>
          <a:p>
            <a:pPr marL="171450" indent="-171450">
              <a:spcAft>
                <a:spcPts val="300"/>
              </a:spcAft>
              <a:buClr>
                <a:srgbClr val="00B050"/>
              </a:buClr>
              <a:buFont typeface="Arial" charset="0"/>
              <a:buChar char="•"/>
            </a:pPr>
            <a:r>
              <a:rPr lang="en-US" sz="1400" dirty="0">
                <a:solidFill>
                  <a:schemeClr val="bg1">
                    <a:lumMod val="50000"/>
                  </a:schemeClr>
                </a:solidFill>
                <a:latin typeface="Microsoft Sans Serif" charset="0"/>
                <a:ea typeface="Microsoft Sans Serif" charset="0"/>
                <a:cs typeface="Microsoft Sans Serif" charset="0"/>
              </a:rPr>
              <a:t>Carnegie Foundation R1 rating for Very High Research Activity</a:t>
            </a:r>
          </a:p>
          <a:p>
            <a:pPr marL="171450" indent="-171450">
              <a:spcAft>
                <a:spcPts val="300"/>
              </a:spcAft>
              <a:buClr>
                <a:srgbClr val="00B050"/>
              </a:buClr>
              <a:buFont typeface="Arial" charset="0"/>
              <a:buChar char="•"/>
            </a:pPr>
            <a:r>
              <a:rPr lang="en-US" sz="1400" dirty="0">
                <a:solidFill>
                  <a:schemeClr val="bg1">
                    <a:lumMod val="50000"/>
                  </a:schemeClr>
                </a:solidFill>
                <a:latin typeface="Microsoft Sans Serif" charset="0"/>
                <a:ea typeface="Microsoft Sans Serif" charset="0"/>
                <a:cs typeface="Microsoft Sans Serif" charset="0"/>
              </a:rPr>
              <a:t>Lightning-fast, reliable internet connectivity</a:t>
            </a:r>
          </a:p>
        </p:txBody>
      </p:sp>
      <p:sp>
        <p:nvSpPr>
          <p:cNvPr id="23" name="Rectangle 22">
            <a:extLst>
              <a:ext uri="{FF2B5EF4-FFF2-40B4-BE49-F238E27FC236}">
                <a16:creationId xmlns="" xmlns:a16="http://schemas.microsoft.com/office/drawing/2014/main" id="{A9E64BE4-812D-6F45-BF2B-2617992B4AB4}"/>
              </a:ext>
            </a:extLst>
          </p:cNvPr>
          <p:cNvSpPr/>
          <p:nvPr/>
        </p:nvSpPr>
        <p:spPr>
          <a:xfrm>
            <a:off x="6087067" y="3390408"/>
            <a:ext cx="6091516" cy="169277"/>
          </a:xfrm>
          <a:prstGeom prst="rect">
            <a:avLst/>
          </a:prstGeom>
        </p:spPr>
        <p:txBody>
          <a:bodyPr wrap="square">
            <a:spAutoFit/>
          </a:bodyPr>
          <a:lstStyle/>
          <a:p>
            <a:pPr algn="ctr">
              <a:lnSpc>
                <a:spcPts val="620"/>
              </a:lnSpc>
            </a:pPr>
            <a:r>
              <a:rPr lang="en-US" sz="600" dirty="0">
                <a:solidFill>
                  <a:schemeClr val="bg1"/>
                </a:solidFill>
                <a:latin typeface="Microsoft Sans Serif" charset="0"/>
                <a:ea typeface="Microsoft Sans Serif" charset="0"/>
                <a:cs typeface="Microsoft Sans Serif" charset="0"/>
              </a:rPr>
              <a:t>The Wellington at Salt Lake City, Utah</a:t>
            </a:r>
          </a:p>
        </p:txBody>
      </p:sp>
      <p:pic>
        <p:nvPicPr>
          <p:cNvPr id="4" name="Picture 3">
            <a:extLst>
              <a:ext uri="{FF2B5EF4-FFF2-40B4-BE49-F238E27FC236}">
                <a16:creationId xmlns="" xmlns:a16="http://schemas.microsoft.com/office/drawing/2014/main" id="{C9818E92-2A0F-B34B-9114-D315AD4E903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68336" y="1258431"/>
            <a:ext cx="6273351" cy="5251011"/>
          </a:xfrm>
          <a:prstGeom prst="rect">
            <a:avLst/>
          </a:prstGeom>
        </p:spPr>
      </p:pic>
      <p:pic>
        <p:nvPicPr>
          <p:cNvPr id="7" name="Picture 6">
            <a:extLst>
              <a:ext uri="{FF2B5EF4-FFF2-40B4-BE49-F238E27FC236}">
                <a16:creationId xmlns="" xmlns:a16="http://schemas.microsoft.com/office/drawing/2014/main" id="{5C394E2A-E872-2945-801F-F79A4C9486E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246"/>
          <a:stretch/>
        </p:blipFill>
        <p:spPr>
          <a:xfrm>
            <a:off x="0" y="1258431"/>
            <a:ext cx="6102036" cy="2628928"/>
          </a:xfrm>
          <a:prstGeom prst="rect">
            <a:avLst/>
          </a:prstGeom>
        </p:spPr>
      </p:pic>
      <p:sp>
        <p:nvSpPr>
          <p:cNvPr id="20" name="Rectangle 19">
            <a:extLst>
              <a:ext uri="{FF2B5EF4-FFF2-40B4-BE49-F238E27FC236}">
                <a16:creationId xmlns="" xmlns:a16="http://schemas.microsoft.com/office/drawing/2014/main" id="{35B39BE7-813D-E54C-8E66-FFAD64D53742}"/>
              </a:ext>
            </a:extLst>
          </p:cNvPr>
          <p:cNvSpPr/>
          <p:nvPr/>
        </p:nvSpPr>
        <p:spPr>
          <a:xfrm>
            <a:off x="-190123" y="3693249"/>
            <a:ext cx="6091516" cy="172804"/>
          </a:xfrm>
          <a:prstGeom prst="rect">
            <a:avLst/>
          </a:prstGeom>
        </p:spPr>
        <p:txBody>
          <a:bodyPr wrap="square">
            <a:spAutoFit/>
          </a:bodyPr>
          <a:lstStyle/>
          <a:p>
            <a:pPr algn="ctr">
              <a:lnSpc>
                <a:spcPts val="620"/>
              </a:lnSpc>
            </a:pPr>
            <a:r>
              <a:rPr lang="en-US" sz="800" dirty="0" err="1">
                <a:solidFill>
                  <a:schemeClr val="bg1"/>
                </a:solidFill>
                <a:latin typeface="Microsoft Sans Serif" charset="0"/>
                <a:ea typeface="Microsoft Sans Serif" charset="0"/>
                <a:cs typeface="Microsoft Sans Serif" charset="0"/>
              </a:rPr>
              <a:t>YOUnion@Tallahassee</a:t>
            </a:r>
            <a:endParaRPr lang="en-US" sz="800" dirty="0">
              <a:solidFill>
                <a:schemeClr val="bg1"/>
              </a:solidFill>
              <a:latin typeface="Microsoft Sans Serif" charset="0"/>
              <a:ea typeface="Microsoft Sans Serif" charset="0"/>
              <a:cs typeface="Microsoft Sans Serif" charset="0"/>
            </a:endParaRPr>
          </a:p>
        </p:txBody>
      </p:sp>
    </p:spTree>
    <p:extLst>
      <p:ext uri="{BB962C8B-B14F-4D97-AF65-F5344CB8AC3E}">
        <p14:creationId xmlns:p14="http://schemas.microsoft.com/office/powerpoint/2010/main" val="1872602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Investment Strategy – Senior Housing</a:t>
            </a:r>
          </a:p>
        </p:txBody>
      </p:sp>
      <p:sp>
        <p:nvSpPr>
          <p:cNvPr id="3" name="Slide Number Placeholder 2"/>
          <p:cNvSpPr>
            <a:spLocks noGrp="1"/>
          </p:cNvSpPr>
          <p:nvPr>
            <p:ph type="sldNum" sz="quarter" idx="4"/>
          </p:nvPr>
        </p:nvSpPr>
        <p:spPr/>
        <p:txBody>
          <a:bodyPr/>
          <a:lstStyle/>
          <a:p>
            <a:fld id="{BB95469A-688F-E64F-82FB-9E52813A66CC}" type="slidenum">
              <a:rPr lang="en-US" smtClean="0"/>
              <a:pPr/>
              <a:t>13</a:t>
            </a:fld>
            <a:endParaRPr lang="en-US" dirty="0"/>
          </a:p>
        </p:txBody>
      </p:sp>
      <p:sp>
        <p:nvSpPr>
          <p:cNvPr id="4" name="Rectangle 3"/>
          <p:cNvSpPr/>
          <p:nvPr/>
        </p:nvSpPr>
        <p:spPr>
          <a:xfrm>
            <a:off x="5145186" y="1603249"/>
            <a:ext cx="6669741" cy="1477328"/>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171450" indent="-171450">
              <a:spcAft>
                <a:spcPts val="300"/>
              </a:spcAft>
              <a:buClr>
                <a:srgbClr val="00B050"/>
              </a:buClr>
              <a:buFont typeface="Arial" charset="0"/>
              <a:buChar char="•"/>
            </a:pPr>
            <a:r>
              <a:rPr lang="en-US" sz="1600" dirty="0">
                <a:solidFill>
                  <a:schemeClr val="bg1">
                    <a:lumMod val="50000"/>
                  </a:schemeClr>
                </a:solidFill>
                <a:latin typeface="Microsoft Sans Serif" panose="020B0604020202020204" pitchFamily="34" charset="0"/>
                <a:cs typeface="Microsoft Sans Serif" panose="020B0604020202020204" pitchFamily="34" charset="0"/>
              </a:rPr>
              <a:t>Class “A” properties</a:t>
            </a:r>
            <a:endParaRPr lang="en-US" sz="1600" kern="1200" dirty="0">
              <a:solidFill>
                <a:schemeClr val="bg1">
                  <a:lumMod val="50000"/>
                </a:schemeClr>
              </a:solidFill>
              <a:latin typeface="Microsoft Sans Serif" charset="0"/>
              <a:ea typeface="Microsoft Sans Serif" charset="0"/>
              <a:cs typeface="Microsoft Sans Serif" charset="0"/>
            </a:endParaRPr>
          </a:p>
          <a:p>
            <a:pPr marL="171450" indent="-171450">
              <a:spcAft>
                <a:spcPts val="300"/>
              </a:spcAft>
              <a:buClr>
                <a:srgbClr val="00B050"/>
              </a:buClr>
              <a:buFont typeface="Arial" charset="0"/>
              <a:buChar char="•"/>
            </a:pPr>
            <a:r>
              <a:rPr lang="en-US" sz="1600" kern="1200" dirty="0">
                <a:solidFill>
                  <a:schemeClr val="bg1">
                    <a:lumMod val="50000"/>
                  </a:schemeClr>
                </a:solidFill>
                <a:latin typeface="Microsoft Sans Serif" charset="0"/>
                <a:ea typeface="Microsoft Sans Serif" charset="0"/>
                <a:cs typeface="Microsoft Sans Serif" charset="0"/>
              </a:rPr>
              <a:t>Convenient location in proximity to medical services and retail centers</a:t>
            </a:r>
          </a:p>
          <a:p>
            <a:pPr marL="171450" indent="-171450">
              <a:spcAft>
                <a:spcPts val="300"/>
              </a:spcAft>
              <a:buClr>
                <a:srgbClr val="00B050"/>
              </a:buClr>
              <a:buFont typeface="Arial" charset="0"/>
              <a:buChar char="•"/>
            </a:pPr>
            <a:r>
              <a:rPr lang="en-US" sz="1600" kern="1200" dirty="0">
                <a:solidFill>
                  <a:schemeClr val="bg1">
                    <a:lumMod val="50000"/>
                  </a:schemeClr>
                </a:solidFill>
                <a:latin typeface="Microsoft Sans Serif" panose="020B0604020202020204" pitchFamily="34" charset="0"/>
                <a:ea typeface="Microsoft Sans Serif" charset="0"/>
                <a:cs typeface="Microsoft Sans Serif" panose="020B0604020202020204" pitchFamily="34" charset="0"/>
              </a:rPr>
              <a:t>Experienced property management</a:t>
            </a:r>
            <a:endParaRPr lang="en-US" sz="1600" dirty="0">
              <a:solidFill>
                <a:schemeClr val="bg1">
                  <a:lumMod val="50000"/>
                </a:schemeClr>
              </a:solidFill>
              <a:latin typeface="Microsoft Sans Serif" panose="020B0604020202020204" pitchFamily="34" charset="0"/>
              <a:ea typeface="Microsoft Sans Serif" charset="0"/>
              <a:cs typeface="Microsoft Sans Serif" panose="020B0604020202020204" pitchFamily="34" charset="0"/>
            </a:endParaRPr>
          </a:p>
          <a:p>
            <a:pPr marL="171450" indent="-171450">
              <a:spcAft>
                <a:spcPts val="300"/>
              </a:spcAft>
              <a:buClr>
                <a:srgbClr val="00B050"/>
              </a:buClr>
              <a:buFont typeface="Arial" charset="0"/>
              <a:buChar char="•"/>
            </a:pPr>
            <a:r>
              <a:rPr lang="en-US" sz="1600" dirty="0">
                <a:solidFill>
                  <a:schemeClr val="bg1">
                    <a:lumMod val="50000"/>
                  </a:schemeClr>
                </a:solidFill>
                <a:latin typeface="Microsoft Sans Serif" panose="020B0604020202020204" pitchFamily="34" charset="0"/>
                <a:cs typeface="Microsoft Sans Serif" panose="020B0604020202020204" pitchFamily="34" charset="0"/>
              </a:rPr>
              <a:t>Amenities-rich and favorable demographic markets</a:t>
            </a:r>
          </a:p>
          <a:p>
            <a:pPr marL="171450" indent="-171450">
              <a:spcAft>
                <a:spcPts val="300"/>
              </a:spcAft>
              <a:buClr>
                <a:srgbClr val="00B050"/>
              </a:buClr>
              <a:buFont typeface="Arial" charset="0"/>
              <a:buChar char="•"/>
            </a:pPr>
            <a:r>
              <a:rPr lang="en-US" sz="1600" dirty="0">
                <a:solidFill>
                  <a:schemeClr val="bg1">
                    <a:lumMod val="50000"/>
                  </a:schemeClr>
                </a:solidFill>
                <a:latin typeface="Microsoft Sans Serif" panose="020B0604020202020204" pitchFamily="34" charset="0"/>
                <a:cs typeface="Microsoft Sans Serif" panose="020B0604020202020204" pitchFamily="34" charset="0"/>
              </a:rPr>
              <a:t>Emphasis on private pay and low-to-mid acuity</a:t>
            </a:r>
            <a:r>
              <a:rPr lang="en-US" sz="1600" kern="1200" dirty="0">
                <a:solidFill>
                  <a:schemeClr val="bg1">
                    <a:lumMod val="50000"/>
                  </a:schemeClr>
                </a:solidFill>
                <a:latin typeface="Microsoft Sans Serif" panose="020B0604020202020204" pitchFamily="34" charset="0"/>
                <a:ea typeface="Microsoft Sans Serif" charset="0"/>
                <a:cs typeface="Microsoft Sans Serif" panose="020B0604020202020204" pitchFamily="34" charset="0"/>
              </a:rPr>
              <a:t> </a:t>
            </a:r>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255982"/>
            <a:ext cx="4817097" cy="2038910"/>
          </a:xfrm>
          <a:prstGeom prst="rect">
            <a:avLst/>
          </a:prstGeom>
          <a:ln w="28575">
            <a:noFill/>
          </a:ln>
        </p:spPr>
      </p:pic>
      <p:pic>
        <p:nvPicPr>
          <p:cNvPr id="7" name="Picture 6">
            <a:extLst>
              <a:ext uri="{FF2B5EF4-FFF2-40B4-BE49-F238E27FC236}">
                <a16:creationId xmlns="" xmlns:a16="http://schemas.microsoft.com/office/drawing/2014/main" id="{15B06857-7D03-5A41-9399-5794B6A0889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5555" y="3587274"/>
            <a:ext cx="10387937" cy="2810854"/>
          </a:xfrm>
          <a:prstGeom prst="rect">
            <a:avLst/>
          </a:prstGeom>
        </p:spPr>
      </p:pic>
    </p:spTree>
    <p:extLst>
      <p:ext uri="{BB962C8B-B14F-4D97-AF65-F5344CB8AC3E}">
        <p14:creationId xmlns:p14="http://schemas.microsoft.com/office/powerpoint/2010/main" val="1522965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Portfolio Summary</a:t>
            </a:r>
          </a:p>
        </p:txBody>
      </p:sp>
      <p:sp>
        <p:nvSpPr>
          <p:cNvPr id="3" name="Slide Number Placeholder 2"/>
          <p:cNvSpPr>
            <a:spLocks noGrp="1"/>
          </p:cNvSpPr>
          <p:nvPr>
            <p:ph type="sldNum" sz="quarter" idx="4"/>
          </p:nvPr>
        </p:nvSpPr>
        <p:spPr/>
        <p:txBody>
          <a:bodyPr/>
          <a:lstStyle/>
          <a:p>
            <a:fld id="{BB95469A-688F-E64F-82FB-9E52813A66CC}" type="slidenum">
              <a:rPr lang="en-US" smtClean="0"/>
              <a:pPr/>
              <a:t>14</a:t>
            </a:fld>
            <a:endParaRPr lang="en-US" dirty="0"/>
          </a:p>
        </p:txBody>
      </p:sp>
      <p:pic>
        <p:nvPicPr>
          <p:cNvPr id="5" name="Picture 4">
            <a:extLst>
              <a:ext uri="{FF2B5EF4-FFF2-40B4-BE49-F238E27FC236}">
                <a16:creationId xmlns="" xmlns:a16="http://schemas.microsoft.com/office/drawing/2014/main" id="{6BF008D3-B341-BD4D-AD7C-752618AC136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1180" y="5907640"/>
            <a:ext cx="11471497" cy="520729"/>
          </a:xfrm>
          <a:prstGeom prst="rect">
            <a:avLst/>
          </a:prstGeom>
        </p:spPr>
      </p:pic>
      <p:pic>
        <p:nvPicPr>
          <p:cNvPr id="7" name="Picture 6">
            <a:extLst>
              <a:ext uri="{FF2B5EF4-FFF2-40B4-BE49-F238E27FC236}">
                <a16:creationId xmlns="" xmlns:a16="http://schemas.microsoft.com/office/drawing/2014/main" id="{9C2617ED-A91E-3649-BE56-05CEC782F8B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84028" y="1253446"/>
            <a:ext cx="8466839" cy="4564500"/>
          </a:xfrm>
          <a:prstGeom prst="rect">
            <a:avLst/>
          </a:prstGeom>
        </p:spPr>
      </p:pic>
    </p:spTree>
    <p:extLst>
      <p:ext uri="{BB962C8B-B14F-4D97-AF65-F5344CB8AC3E}">
        <p14:creationId xmlns:p14="http://schemas.microsoft.com/office/powerpoint/2010/main" val="3849354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YOU</a:t>
            </a:r>
            <a:r>
              <a:rPr lang="en-US" dirty="0"/>
              <a:t>NION – Student Housing Brand*</a:t>
            </a:r>
            <a:endParaRPr lang="en-US" sz="1800" dirty="0"/>
          </a:p>
        </p:txBody>
      </p:sp>
      <p:sp>
        <p:nvSpPr>
          <p:cNvPr id="3" name="Slide Number Placeholder 2"/>
          <p:cNvSpPr>
            <a:spLocks noGrp="1"/>
          </p:cNvSpPr>
          <p:nvPr>
            <p:ph type="sldNum" sz="quarter" idx="4"/>
          </p:nvPr>
        </p:nvSpPr>
        <p:spPr/>
        <p:txBody>
          <a:bodyPr/>
          <a:lstStyle/>
          <a:p>
            <a:fld id="{BB95469A-688F-E64F-82FB-9E52813A66CC}" type="slidenum">
              <a:rPr lang="en-US" smtClean="0"/>
              <a:pPr/>
              <a:t>15</a:t>
            </a:fld>
            <a:endParaRPr lang="en-US" dirty="0"/>
          </a:p>
        </p:txBody>
      </p:sp>
      <p:pic>
        <p:nvPicPr>
          <p:cNvPr id="5" name="Picture 4">
            <a:extLst>
              <a:ext uri="{FF2B5EF4-FFF2-40B4-BE49-F238E27FC236}">
                <a16:creationId xmlns="" xmlns:a16="http://schemas.microsoft.com/office/drawing/2014/main" id="{DD724BC3-23D1-9F41-B15F-E0B19734839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67246" y="1250189"/>
            <a:ext cx="9335589" cy="5251269"/>
          </a:xfrm>
          <a:prstGeom prst="rect">
            <a:avLst/>
          </a:prstGeom>
        </p:spPr>
      </p:pic>
      <p:sp>
        <p:nvSpPr>
          <p:cNvPr id="6" name="Rectangle 5">
            <a:extLst>
              <a:ext uri="{FF2B5EF4-FFF2-40B4-BE49-F238E27FC236}">
                <a16:creationId xmlns="" xmlns:a16="http://schemas.microsoft.com/office/drawing/2014/main" id="{E3217348-F824-674A-A0F9-E15B203C5A6A}"/>
              </a:ext>
            </a:extLst>
          </p:cNvPr>
          <p:cNvSpPr/>
          <p:nvPr/>
        </p:nvSpPr>
        <p:spPr>
          <a:xfrm>
            <a:off x="2989282" y="6332181"/>
            <a:ext cx="6091516" cy="169277"/>
          </a:xfrm>
          <a:prstGeom prst="rect">
            <a:avLst/>
          </a:prstGeom>
        </p:spPr>
        <p:txBody>
          <a:bodyPr wrap="square">
            <a:spAutoFit/>
          </a:bodyPr>
          <a:lstStyle/>
          <a:p>
            <a:pPr algn="ctr">
              <a:lnSpc>
                <a:spcPts val="620"/>
              </a:lnSpc>
            </a:pPr>
            <a:r>
              <a:rPr lang="en-US" sz="600" dirty="0">
                <a:solidFill>
                  <a:schemeClr val="bg1"/>
                </a:solidFill>
                <a:latin typeface="Microsoft Sans Serif" charset="0"/>
                <a:ea typeface="Microsoft Sans Serif" charset="0"/>
                <a:cs typeface="Microsoft Sans Serif" charset="0"/>
              </a:rPr>
              <a:t>* The “</a:t>
            </a:r>
            <a:r>
              <a:rPr lang="en-US" sz="600" dirty="0" err="1">
                <a:solidFill>
                  <a:schemeClr val="bg1"/>
                </a:solidFill>
                <a:latin typeface="Microsoft Sans Serif" charset="0"/>
                <a:ea typeface="Microsoft Sans Serif" charset="0"/>
                <a:cs typeface="Microsoft Sans Serif" charset="0"/>
              </a:rPr>
              <a:t>YOUnion</a:t>
            </a:r>
            <a:r>
              <a:rPr lang="en-US" sz="600" dirty="0">
                <a:solidFill>
                  <a:schemeClr val="bg1"/>
                </a:solidFill>
                <a:latin typeface="Microsoft Sans Serif" charset="0"/>
                <a:ea typeface="Microsoft Sans Serif" charset="0"/>
                <a:cs typeface="Microsoft Sans Serif" charset="0"/>
              </a:rPr>
              <a:t>” Brand and its associated trademarks are owned by our sponsor.</a:t>
            </a:r>
          </a:p>
        </p:txBody>
      </p:sp>
    </p:spTree>
    <p:extLst>
      <p:ext uri="{BB962C8B-B14F-4D97-AF65-F5344CB8AC3E}">
        <p14:creationId xmlns:p14="http://schemas.microsoft.com/office/powerpoint/2010/main" val="374983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University of Arkansas</a:t>
            </a:r>
            <a:endParaRPr lang="en-US" sz="1800" dirty="0"/>
          </a:p>
        </p:txBody>
      </p:sp>
      <p:sp>
        <p:nvSpPr>
          <p:cNvPr id="3" name="Slide Number Placeholder 2"/>
          <p:cNvSpPr>
            <a:spLocks noGrp="1"/>
          </p:cNvSpPr>
          <p:nvPr>
            <p:ph type="sldNum" sz="quarter" idx="4"/>
          </p:nvPr>
        </p:nvSpPr>
        <p:spPr/>
        <p:txBody>
          <a:bodyPr/>
          <a:lstStyle/>
          <a:p>
            <a:fld id="{BB95469A-688F-E64F-82FB-9E52813A66CC}" type="slidenum">
              <a:rPr lang="en-US" smtClean="0"/>
              <a:pPr/>
              <a:t>16</a:t>
            </a:fld>
            <a:endParaRPr lang="en-US" dirty="0"/>
          </a:p>
        </p:txBody>
      </p:sp>
      <p:sp>
        <p:nvSpPr>
          <p:cNvPr id="6" name="Content Placeholder 2"/>
          <p:cNvSpPr txBox="1">
            <a:spLocks/>
          </p:cNvSpPr>
          <p:nvPr/>
        </p:nvSpPr>
        <p:spPr>
          <a:xfrm>
            <a:off x="501316" y="2388536"/>
            <a:ext cx="5305676" cy="3662865"/>
          </a:xfrm>
          <a:prstGeom prst="rect">
            <a:avLst/>
          </a:prstGeom>
        </p:spPr>
        <p:txBody>
          <a:bodyPr numCol="1" spcCol="27432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00B050"/>
              </a:buClr>
            </a:pPr>
            <a:r>
              <a:rPr lang="en-US" sz="1800" dirty="0">
                <a:solidFill>
                  <a:schemeClr val="bg1">
                    <a:lumMod val="50000"/>
                  </a:schemeClr>
                </a:solidFill>
                <a:latin typeface="Microsoft Sans Serif" charset="0"/>
                <a:ea typeface="Microsoft Sans Serif" charset="0"/>
                <a:cs typeface="Microsoft Sans Serif" charset="0"/>
              </a:rPr>
              <a:t>LEED Gold certified </a:t>
            </a:r>
          </a:p>
          <a:p>
            <a:pPr>
              <a:buClr>
                <a:srgbClr val="00B050"/>
              </a:buClr>
            </a:pPr>
            <a:r>
              <a:rPr lang="en-US" sz="1800" dirty="0">
                <a:solidFill>
                  <a:schemeClr val="bg1">
                    <a:lumMod val="50000"/>
                  </a:schemeClr>
                </a:solidFill>
                <a:latin typeface="Microsoft Sans Serif" charset="0"/>
                <a:ea typeface="Microsoft Sans Serif" charset="0"/>
                <a:cs typeface="Microsoft Sans Serif" charset="0"/>
              </a:rPr>
              <a:t>Newly constructed</a:t>
            </a:r>
          </a:p>
          <a:p>
            <a:pPr>
              <a:buClr>
                <a:srgbClr val="00B050"/>
              </a:buClr>
            </a:pPr>
            <a:r>
              <a:rPr lang="en-US" sz="1800" dirty="0">
                <a:solidFill>
                  <a:schemeClr val="bg1">
                    <a:lumMod val="50000"/>
                  </a:schemeClr>
                </a:solidFill>
                <a:latin typeface="Microsoft Sans Serif" charset="0"/>
                <a:ea typeface="Microsoft Sans Serif" charset="0"/>
                <a:cs typeface="Microsoft Sans Serif" charset="0"/>
              </a:rPr>
              <a:t>Fully furnished units (beds, desks, appliances, washer/dryer)</a:t>
            </a:r>
          </a:p>
          <a:p>
            <a:pPr>
              <a:buClr>
                <a:srgbClr val="00B050"/>
              </a:buClr>
            </a:pPr>
            <a:r>
              <a:rPr lang="en-US" sz="1800" dirty="0">
                <a:solidFill>
                  <a:schemeClr val="bg1">
                    <a:lumMod val="50000"/>
                  </a:schemeClr>
                </a:solidFill>
                <a:latin typeface="Microsoft Sans Serif" charset="0"/>
                <a:ea typeface="Microsoft Sans Serif" charset="0"/>
                <a:cs typeface="Microsoft Sans Serif" charset="0"/>
              </a:rPr>
              <a:t>1 bed/bath parity</a:t>
            </a:r>
          </a:p>
          <a:p>
            <a:pPr>
              <a:buClr>
                <a:srgbClr val="00B050"/>
              </a:buClr>
            </a:pPr>
            <a:r>
              <a:rPr lang="en-US" sz="1800" dirty="0">
                <a:solidFill>
                  <a:schemeClr val="bg1">
                    <a:lumMod val="50000"/>
                  </a:schemeClr>
                </a:solidFill>
                <a:latin typeface="Microsoft Sans Serif" charset="0"/>
                <a:ea typeface="Microsoft Sans Serif" charset="0"/>
                <a:cs typeface="Microsoft Sans Serif" charset="0"/>
              </a:rPr>
              <a:t>3 blocks from University of Arkansas</a:t>
            </a:r>
          </a:p>
          <a:p>
            <a:pPr>
              <a:buClr>
                <a:srgbClr val="00B050"/>
              </a:buClr>
            </a:pPr>
            <a:r>
              <a:rPr lang="en-US" sz="1800" dirty="0">
                <a:solidFill>
                  <a:schemeClr val="bg1">
                    <a:lumMod val="50000"/>
                  </a:schemeClr>
                </a:solidFill>
                <a:latin typeface="Microsoft Sans Serif" charset="0"/>
                <a:ea typeface="Microsoft Sans Serif" charset="0"/>
                <a:cs typeface="Microsoft Sans Serif" charset="0"/>
              </a:rPr>
              <a:t>1 block from dining and entertainment corridor</a:t>
            </a:r>
          </a:p>
          <a:p>
            <a:pPr>
              <a:buClr>
                <a:srgbClr val="00B050"/>
              </a:buClr>
            </a:pPr>
            <a:r>
              <a:rPr lang="en-US" sz="1800" dirty="0">
                <a:solidFill>
                  <a:schemeClr val="bg1">
                    <a:lumMod val="50000"/>
                  </a:schemeClr>
                </a:solidFill>
                <a:latin typeface="Microsoft Sans Serif" charset="0"/>
                <a:ea typeface="Microsoft Sans Serif" charset="0"/>
                <a:cs typeface="Microsoft Sans Serif" charset="0"/>
              </a:rPr>
              <a:t>Fiber optic cable with 500 </a:t>
            </a:r>
            <a:r>
              <a:rPr lang="en-US" sz="1800" dirty="0" err="1">
                <a:solidFill>
                  <a:schemeClr val="bg1">
                    <a:lumMod val="50000"/>
                  </a:schemeClr>
                </a:solidFill>
                <a:latin typeface="Microsoft Sans Serif" charset="0"/>
                <a:ea typeface="Microsoft Sans Serif" charset="0"/>
                <a:cs typeface="Microsoft Sans Serif" charset="0"/>
              </a:rPr>
              <a:t>Mbps</a:t>
            </a:r>
            <a:r>
              <a:rPr lang="en-US" sz="1800" dirty="0">
                <a:solidFill>
                  <a:schemeClr val="bg1">
                    <a:lumMod val="50000"/>
                  </a:schemeClr>
                </a:solidFill>
                <a:latin typeface="Microsoft Sans Serif" charset="0"/>
                <a:ea typeface="Microsoft Sans Serif" charset="0"/>
                <a:cs typeface="Microsoft Sans Serif" charset="0"/>
              </a:rPr>
              <a:t> of bandwidth</a:t>
            </a:r>
          </a:p>
          <a:p>
            <a:pPr>
              <a:buClr>
                <a:srgbClr val="00B050"/>
              </a:buClr>
            </a:pPr>
            <a:r>
              <a:rPr lang="en-US" sz="1800" dirty="0">
                <a:solidFill>
                  <a:schemeClr val="bg1">
                    <a:lumMod val="50000"/>
                  </a:schemeClr>
                </a:solidFill>
                <a:latin typeface="Microsoft Sans Serif" charset="0"/>
                <a:ea typeface="Microsoft Sans Serif" charset="0"/>
                <a:cs typeface="Microsoft Sans Serif" charset="0"/>
              </a:rPr>
              <a:t>Tier 1-rated Top 129 College</a:t>
            </a:r>
          </a:p>
          <a:p>
            <a:pPr marL="0" indent="0" algn="just">
              <a:buFont typeface="Arial"/>
              <a:buNone/>
            </a:pPr>
            <a:endParaRPr lang="en-US" sz="1200" dirty="0"/>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0" y="1253842"/>
            <a:ext cx="6096000" cy="5244493"/>
          </a:xfrm>
          <a:prstGeom prst="rect">
            <a:avLst/>
          </a:prstGeom>
          <a:ln w="28575">
            <a:noFill/>
          </a:ln>
        </p:spPr>
      </p:pic>
      <p:sp>
        <p:nvSpPr>
          <p:cNvPr id="8" name="Rectangle 7"/>
          <p:cNvSpPr/>
          <p:nvPr/>
        </p:nvSpPr>
        <p:spPr>
          <a:xfrm>
            <a:off x="0" y="1253843"/>
            <a:ext cx="6096000" cy="9556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1316" y="1253843"/>
            <a:ext cx="3647834" cy="769441"/>
          </a:xfrm>
          <a:prstGeom prst="rect">
            <a:avLst/>
          </a:prstGeom>
        </p:spPr>
        <p:txBody>
          <a:bodyPr wrap="square">
            <a:spAutoFit/>
          </a:bodyPr>
          <a:lstStyle/>
          <a:p>
            <a:r>
              <a:rPr lang="en-US" sz="2800" dirty="0">
                <a:solidFill>
                  <a:schemeClr val="bg1"/>
                </a:solidFill>
                <a:latin typeface="Microsoft Sans Serif" charset="0"/>
                <a:ea typeface="Microsoft Sans Serif" charset="0"/>
                <a:cs typeface="Microsoft Sans Serif" charset="0"/>
              </a:rPr>
              <a:t>Student Housing</a:t>
            </a:r>
          </a:p>
          <a:p>
            <a:r>
              <a:rPr lang="en-US" sz="1600" dirty="0">
                <a:solidFill>
                  <a:schemeClr val="bg1"/>
                </a:solidFill>
                <a:latin typeface="Microsoft Sans Serif" charset="0"/>
                <a:ea typeface="Microsoft Sans Serif" charset="0"/>
                <a:cs typeface="Microsoft Sans Serif" charset="0"/>
              </a:rPr>
              <a:t>$57,000,000 - Acquired June 2017</a:t>
            </a:r>
          </a:p>
        </p:txBody>
      </p:sp>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95207" y="5176917"/>
            <a:ext cx="2985801" cy="1244083"/>
          </a:xfrm>
          <a:prstGeom prst="rect">
            <a:avLst/>
          </a:prstGeom>
        </p:spPr>
      </p:pic>
    </p:spTree>
    <p:extLst>
      <p:ext uri="{BB962C8B-B14F-4D97-AF65-F5344CB8AC3E}">
        <p14:creationId xmlns:p14="http://schemas.microsoft.com/office/powerpoint/2010/main" val="439741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Florida State University</a:t>
            </a:r>
            <a:endParaRPr lang="en-US" sz="1800" dirty="0"/>
          </a:p>
        </p:txBody>
      </p:sp>
      <p:sp>
        <p:nvSpPr>
          <p:cNvPr id="3" name="Slide Number Placeholder 2"/>
          <p:cNvSpPr>
            <a:spLocks noGrp="1"/>
          </p:cNvSpPr>
          <p:nvPr>
            <p:ph type="sldNum" sz="quarter" idx="4"/>
          </p:nvPr>
        </p:nvSpPr>
        <p:spPr/>
        <p:txBody>
          <a:bodyPr/>
          <a:lstStyle/>
          <a:p>
            <a:fld id="{BB95469A-688F-E64F-82FB-9E52813A66CC}" type="slidenum">
              <a:rPr lang="en-US" smtClean="0"/>
              <a:pPr/>
              <a:t>17</a:t>
            </a:fld>
            <a:endParaRPr lang="en-US" dirty="0"/>
          </a:p>
        </p:txBody>
      </p:sp>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0" y="1252481"/>
            <a:ext cx="6096000" cy="5250891"/>
          </a:xfrm>
          <a:prstGeom prst="rect">
            <a:avLst/>
          </a:prstGeom>
          <a:ln w="28575">
            <a:noFill/>
          </a:ln>
        </p:spPr>
      </p:pic>
      <p:sp>
        <p:nvSpPr>
          <p:cNvPr id="10" name="Content Placeholder 2"/>
          <p:cNvSpPr txBox="1">
            <a:spLocks/>
          </p:cNvSpPr>
          <p:nvPr/>
        </p:nvSpPr>
        <p:spPr>
          <a:xfrm>
            <a:off x="501315" y="2354057"/>
            <a:ext cx="5306959" cy="3882548"/>
          </a:xfrm>
          <a:prstGeom prst="rect">
            <a:avLst/>
          </a:prstGeom>
        </p:spPr>
        <p:txBody>
          <a:bodyPr numCol="1" spcCol="27432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buClr>
                <a:srgbClr val="00B050"/>
              </a:buClr>
            </a:pPr>
            <a:r>
              <a:rPr lang="en-US" sz="1800" dirty="0">
                <a:solidFill>
                  <a:schemeClr val="bg1">
                    <a:lumMod val="50000"/>
                  </a:schemeClr>
                </a:solidFill>
                <a:latin typeface="Microsoft Sans Serif" charset="0"/>
                <a:ea typeface="Microsoft Sans Serif" charset="0"/>
                <a:cs typeface="Microsoft Sans Serif" charset="0"/>
              </a:rPr>
              <a:t>Two blocks from Florida State University</a:t>
            </a:r>
          </a:p>
          <a:p>
            <a:pPr>
              <a:lnSpc>
                <a:spcPct val="100000"/>
              </a:lnSpc>
              <a:buClr>
                <a:srgbClr val="00B050"/>
              </a:buClr>
            </a:pPr>
            <a:r>
              <a:rPr lang="en-US" sz="1800" dirty="0">
                <a:solidFill>
                  <a:schemeClr val="bg1">
                    <a:lumMod val="50000"/>
                  </a:schemeClr>
                </a:solidFill>
                <a:latin typeface="Microsoft Sans Serif" charset="0"/>
                <a:ea typeface="Microsoft Sans Serif" charset="0"/>
                <a:cs typeface="Microsoft Sans Serif" charset="0"/>
              </a:rPr>
              <a:t>Division I football team</a:t>
            </a:r>
          </a:p>
          <a:p>
            <a:pPr>
              <a:lnSpc>
                <a:spcPct val="100000"/>
              </a:lnSpc>
              <a:buClr>
                <a:srgbClr val="00B050"/>
              </a:buClr>
            </a:pPr>
            <a:r>
              <a:rPr lang="en-US" sz="1800" dirty="0">
                <a:solidFill>
                  <a:schemeClr val="bg1">
                    <a:lumMod val="50000"/>
                  </a:schemeClr>
                </a:solidFill>
                <a:latin typeface="Microsoft Sans Serif" charset="0"/>
                <a:ea typeface="Microsoft Sans Serif" charset="0"/>
                <a:cs typeface="Microsoft Sans Serif" charset="0"/>
              </a:rPr>
              <a:t>Fully furnished units (beds, desks, appliances, washer/dryer)</a:t>
            </a:r>
          </a:p>
          <a:p>
            <a:pPr>
              <a:lnSpc>
                <a:spcPct val="100000"/>
              </a:lnSpc>
              <a:buClr>
                <a:srgbClr val="00B050"/>
              </a:buClr>
            </a:pPr>
            <a:r>
              <a:rPr lang="en-US" sz="1800" dirty="0">
                <a:solidFill>
                  <a:schemeClr val="bg1">
                    <a:lumMod val="50000"/>
                  </a:schemeClr>
                </a:solidFill>
                <a:latin typeface="Microsoft Sans Serif" charset="0"/>
                <a:ea typeface="Microsoft Sans Serif" charset="0"/>
                <a:cs typeface="Microsoft Sans Serif" charset="0"/>
              </a:rPr>
              <a:t>1 bed/bath parity</a:t>
            </a:r>
          </a:p>
          <a:p>
            <a:pPr>
              <a:lnSpc>
                <a:spcPct val="100000"/>
              </a:lnSpc>
              <a:buClr>
                <a:srgbClr val="00B050"/>
              </a:buClr>
            </a:pPr>
            <a:r>
              <a:rPr lang="en-US" sz="1800" dirty="0">
                <a:solidFill>
                  <a:schemeClr val="bg1">
                    <a:lumMod val="50000"/>
                  </a:schemeClr>
                </a:solidFill>
                <a:latin typeface="Microsoft Sans Serif" charset="0"/>
                <a:ea typeface="Microsoft Sans Serif" charset="0"/>
                <a:cs typeface="Microsoft Sans Serif" charset="0"/>
              </a:rPr>
              <a:t>Extraordinary amenities package (fitness center, resort style pool, computer center, tanning booth)</a:t>
            </a:r>
          </a:p>
          <a:p>
            <a:pPr>
              <a:lnSpc>
                <a:spcPct val="100000"/>
              </a:lnSpc>
              <a:buClr>
                <a:srgbClr val="00B050"/>
              </a:buClr>
            </a:pPr>
            <a:r>
              <a:rPr lang="en-US" sz="1800" dirty="0">
                <a:solidFill>
                  <a:schemeClr val="bg1">
                    <a:lumMod val="50000"/>
                  </a:schemeClr>
                </a:solidFill>
                <a:latin typeface="Microsoft Sans Serif" charset="0"/>
                <a:ea typeface="Microsoft Sans Serif" charset="0"/>
                <a:cs typeface="Microsoft Sans Serif" charset="0"/>
              </a:rPr>
              <a:t>Newly constructed  </a:t>
            </a:r>
          </a:p>
          <a:p>
            <a:pPr>
              <a:lnSpc>
                <a:spcPct val="100000"/>
              </a:lnSpc>
              <a:buClr>
                <a:srgbClr val="00B050"/>
              </a:buClr>
            </a:pPr>
            <a:r>
              <a:rPr lang="en-US" sz="1800" dirty="0">
                <a:solidFill>
                  <a:schemeClr val="bg1">
                    <a:lumMod val="50000"/>
                  </a:schemeClr>
                </a:solidFill>
                <a:latin typeface="Microsoft Sans Serif" charset="0"/>
                <a:ea typeface="Microsoft Sans Serif" charset="0"/>
                <a:cs typeface="Microsoft Sans Serif" charset="0"/>
              </a:rPr>
              <a:t>Fiber optic cable with 1 Gigabit of bandwidth</a:t>
            </a:r>
          </a:p>
          <a:p>
            <a:pPr>
              <a:lnSpc>
                <a:spcPct val="100000"/>
              </a:lnSpc>
              <a:buClr>
                <a:srgbClr val="00B050"/>
              </a:buClr>
            </a:pPr>
            <a:r>
              <a:rPr lang="en-US" sz="1800" dirty="0">
                <a:solidFill>
                  <a:schemeClr val="bg1">
                    <a:lumMod val="50000"/>
                  </a:schemeClr>
                </a:solidFill>
                <a:latin typeface="Microsoft Sans Serif" charset="0"/>
                <a:ea typeface="Microsoft Sans Serif" charset="0"/>
                <a:cs typeface="Microsoft Sans Serif" charset="0"/>
              </a:rPr>
              <a:t>Tier 1-rated Top 99 College</a:t>
            </a:r>
          </a:p>
        </p:txBody>
      </p:sp>
      <p:sp>
        <p:nvSpPr>
          <p:cNvPr id="12" name="Rectangle 11"/>
          <p:cNvSpPr/>
          <p:nvPr/>
        </p:nvSpPr>
        <p:spPr>
          <a:xfrm>
            <a:off x="0" y="1253843"/>
            <a:ext cx="6096000" cy="9556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10402" y="4775676"/>
            <a:ext cx="1569039" cy="1601615"/>
          </a:xfrm>
          <a:prstGeom prst="rect">
            <a:avLst/>
          </a:prstGeom>
        </p:spPr>
      </p:pic>
      <p:sp>
        <p:nvSpPr>
          <p:cNvPr id="11" name="Rectangle 10"/>
          <p:cNvSpPr/>
          <p:nvPr/>
        </p:nvSpPr>
        <p:spPr>
          <a:xfrm>
            <a:off x="501315" y="1252481"/>
            <a:ext cx="4498947" cy="769441"/>
          </a:xfrm>
          <a:prstGeom prst="rect">
            <a:avLst/>
          </a:prstGeom>
        </p:spPr>
        <p:txBody>
          <a:bodyPr wrap="square">
            <a:spAutoFit/>
          </a:bodyPr>
          <a:lstStyle/>
          <a:p>
            <a:r>
              <a:rPr lang="en-US" sz="2800" dirty="0">
                <a:solidFill>
                  <a:schemeClr val="bg1"/>
                </a:solidFill>
                <a:latin typeface="Microsoft Sans Serif" charset="0"/>
                <a:ea typeface="Microsoft Sans Serif" charset="0"/>
                <a:cs typeface="Microsoft Sans Serif" charset="0"/>
              </a:rPr>
              <a:t>Student Housing</a:t>
            </a:r>
          </a:p>
          <a:p>
            <a:r>
              <a:rPr lang="en-US" sz="1600" dirty="0">
                <a:solidFill>
                  <a:schemeClr val="bg1"/>
                </a:solidFill>
                <a:latin typeface="Microsoft Sans Serif" charset="0"/>
                <a:ea typeface="Microsoft Sans Serif" charset="0"/>
                <a:cs typeface="Microsoft Sans Serif" charset="0"/>
              </a:rPr>
              <a:t>$47,500,000 </a:t>
            </a:r>
            <a:r>
              <a:rPr lang="mr-IN" sz="1600" dirty="0">
                <a:solidFill>
                  <a:schemeClr val="bg1"/>
                </a:solidFill>
                <a:latin typeface="Microsoft Sans Serif" charset="0"/>
                <a:ea typeface="Microsoft Sans Serif" charset="0"/>
                <a:cs typeface="Microsoft Sans Serif" charset="0"/>
              </a:rPr>
              <a:t>–</a:t>
            </a:r>
            <a:r>
              <a:rPr lang="en-US" sz="1600" dirty="0">
                <a:solidFill>
                  <a:schemeClr val="bg1"/>
                </a:solidFill>
                <a:latin typeface="Microsoft Sans Serif" charset="0"/>
                <a:ea typeface="Microsoft Sans Serif" charset="0"/>
                <a:cs typeface="Microsoft Sans Serif" charset="0"/>
              </a:rPr>
              <a:t> Acquired September 2017</a:t>
            </a:r>
          </a:p>
        </p:txBody>
      </p:sp>
    </p:spTree>
    <p:extLst>
      <p:ext uri="{BB962C8B-B14F-4D97-AF65-F5344CB8AC3E}">
        <p14:creationId xmlns:p14="http://schemas.microsoft.com/office/powerpoint/2010/main" val="3727385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Wellington, Salt Lake City MSA</a:t>
            </a:r>
            <a:endParaRPr lang="en-US" sz="1800" dirty="0"/>
          </a:p>
        </p:txBody>
      </p:sp>
      <p:sp>
        <p:nvSpPr>
          <p:cNvPr id="3" name="Slide Number Placeholder 2"/>
          <p:cNvSpPr>
            <a:spLocks noGrp="1"/>
          </p:cNvSpPr>
          <p:nvPr>
            <p:ph type="sldNum" sz="quarter" idx="4"/>
          </p:nvPr>
        </p:nvSpPr>
        <p:spPr/>
        <p:txBody>
          <a:bodyPr/>
          <a:lstStyle/>
          <a:p>
            <a:fld id="{BB95469A-688F-E64F-82FB-9E52813A66CC}" type="slidenum">
              <a:rPr lang="en-US" smtClean="0"/>
              <a:pPr/>
              <a:t>18</a:t>
            </a:fld>
            <a:endParaRPr lang="en-US" dirty="0"/>
          </a:p>
        </p:txBody>
      </p:sp>
      <p:pic>
        <p:nvPicPr>
          <p:cNvPr id="11" name="Picture 10"/>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0" y="1253843"/>
            <a:ext cx="6096000" cy="5257024"/>
          </a:xfrm>
          <a:prstGeom prst="rect">
            <a:avLst/>
          </a:prstGeom>
          <a:ln w="28575">
            <a:noFill/>
          </a:ln>
        </p:spPr>
      </p:pic>
      <p:sp>
        <p:nvSpPr>
          <p:cNvPr id="17" name="Content Placeholder 2"/>
          <p:cNvSpPr txBox="1">
            <a:spLocks/>
          </p:cNvSpPr>
          <p:nvPr/>
        </p:nvSpPr>
        <p:spPr>
          <a:xfrm>
            <a:off x="501315" y="2345590"/>
            <a:ext cx="5425352" cy="3882548"/>
          </a:xfrm>
          <a:prstGeom prst="rect">
            <a:avLst/>
          </a:prstGeom>
        </p:spPr>
        <p:txBody>
          <a:bodyPr numCol="1" spcCol="27432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buClr>
                <a:srgbClr val="00B050"/>
              </a:buClr>
            </a:pPr>
            <a:r>
              <a:rPr lang="en-US" sz="1800" dirty="0">
                <a:solidFill>
                  <a:schemeClr val="bg1">
                    <a:lumMod val="50000"/>
                  </a:schemeClr>
                </a:solidFill>
                <a:latin typeface="Microsoft Sans Serif" charset="0"/>
                <a:ea typeface="Microsoft Sans Serif" charset="0"/>
                <a:cs typeface="Microsoft Sans Serif" charset="0"/>
              </a:rPr>
              <a:t>119-unit / 140-bed</a:t>
            </a:r>
          </a:p>
          <a:p>
            <a:pPr>
              <a:lnSpc>
                <a:spcPct val="100000"/>
              </a:lnSpc>
              <a:buClr>
                <a:srgbClr val="00B050"/>
              </a:buClr>
            </a:pPr>
            <a:r>
              <a:rPr lang="en-US" sz="1800" dirty="0">
                <a:solidFill>
                  <a:schemeClr val="bg1">
                    <a:lumMod val="50000"/>
                  </a:schemeClr>
                </a:solidFill>
                <a:latin typeface="Microsoft Sans Serif" charset="0"/>
                <a:ea typeface="Microsoft Sans Serif" charset="0"/>
                <a:cs typeface="Microsoft Sans Serif" charset="0"/>
              </a:rPr>
              <a:t>Upscale assisted living community</a:t>
            </a:r>
          </a:p>
          <a:p>
            <a:pPr>
              <a:lnSpc>
                <a:spcPct val="100000"/>
              </a:lnSpc>
              <a:buClr>
                <a:srgbClr val="00B050"/>
              </a:buClr>
            </a:pPr>
            <a:r>
              <a:rPr lang="en-US" sz="1800" dirty="0">
                <a:solidFill>
                  <a:schemeClr val="bg1">
                    <a:lumMod val="50000"/>
                  </a:schemeClr>
                </a:solidFill>
                <a:latin typeface="Microsoft Sans Serif" charset="0"/>
                <a:ea typeface="Microsoft Sans Serif" charset="0"/>
                <a:cs typeface="Microsoft Sans Serif" charset="0"/>
              </a:rPr>
              <a:t>24-hour staffing</a:t>
            </a:r>
          </a:p>
          <a:p>
            <a:pPr>
              <a:lnSpc>
                <a:spcPct val="100000"/>
              </a:lnSpc>
              <a:buClr>
                <a:srgbClr val="00B050"/>
              </a:buClr>
            </a:pPr>
            <a:r>
              <a:rPr lang="en-US" sz="1800" dirty="0">
                <a:solidFill>
                  <a:schemeClr val="bg1">
                    <a:lumMod val="50000"/>
                  </a:schemeClr>
                </a:solidFill>
                <a:latin typeface="Microsoft Sans Serif" charset="0"/>
                <a:ea typeface="Microsoft Sans Serif" charset="0"/>
                <a:cs typeface="Microsoft Sans Serif" charset="0"/>
              </a:rPr>
              <a:t>30 minutes from downtown Salt Lake City</a:t>
            </a:r>
          </a:p>
          <a:p>
            <a:pPr>
              <a:lnSpc>
                <a:spcPct val="100000"/>
              </a:lnSpc>
              <a:buClr>
                <a:srgbClr val="00B050"/>
              </a:buClr>
            </a:pPr>
            <a:r>
              <a:rPr lang="en-US" sz="1800" dirty="0">
                <a:solidFill>
                  <a:schemeClr val="bg1">
                    <a:lumMod val="50000"/>
                  </a:schemeClr>
                </a:solidFill>
                <a:latin typeface="Microsoft Sans Serif" charset="0"/>
                <a:ea typeface="Microsoft Sans Serif" charset="0"/>
                <a:cs typeface="Microsoft Sans Serif" charset="0"/>
              </a:rPr>
              <a:t>Multiple floor plans</a:t>
            </a:r>
          </a:p>
          <a:p>
            <a:pPr>
              <a:lnSpc>
                <a:spcPct val="100000"/>
              </a:lnSpc>
              <a:buClr>
                <a:srgbClr val="00B050"/>
              </a:buClr>
            </a:pPr>
            <a:r>
              <a:rPr lang="en-US" sz="1800" dirty="0">
                <a:solidFill>
                  <a:schemeClr val="bg1">
                    <a:lumMod val="50000"/>
                  </a:schemeClr>
                </a:solidFill>
                <a:latin typeface="Microsoft Sans Serif" charset="0"/>
                <a:ea typeface="Microsoft Sans Serif" charset="0"/>
                <a:cs typeface="Microsoft Sans Serif" charset="0"/>
              </a:rPr>
              <a:t>Emergency alert response system</a:t>
            </a:r>
          </a:p>
          <a:p>
            <a:pPr>
              <a:lnSpc>
                <a:spcPct val="100000"/>
              </a:lnSpc>
              <a:buClr>
                <a:srgbClr val="00B050"/>
              </a:buClr>
            </a:pPr>
            <a:r>
              <a:rPr lang="en-US" sz="1800" dirty="0">
                <a:solidFill>
                  <a:schemeClr val="bg1">
                    <a:lumMod val="50000"/>
                  </a:schemeClr>
                </a:solidFill>
                <a:latin typeface="Microsoft Sans Serif" charset="0"/>
                <a:ea typeface="Microsoft Sans Serif" charset="0"/>
                <a:cs typeface="Microsoft Sans Serif" charset="0"/>
              </a:rPr>
              <a:t>Extraordinary amenities package (fitness center, beauty salon, daily meals, social events, library, computer center, elegant dining room, casual bistro, art studio, common area Wi-Fi)</a:t>
            </a:r>
          </a:p>
          <a:p>
            <a:pPr>
              <a:lnSpc>
                <a:spcPct val="100000"/>
              </a:lnSpc>
              <a:buClr>
                <a:srgbClr val="00B050"/>
              </a:buClr>
            </a:pPr>
            <a:endParaRPr lang="en-US" sz="1800" dirty="0">
              <a:solidFill>
                <a:schemeClr val="bg1">
                  <a:lumMod val="50000"/>
                </a:schemeClr>
              </a:solidFill>
              <a:latin typeface="Microsoft Sans Serif" charset="0"/>
              <a:ea typeface="Microsoft Sans Serif" charset="0"/>
              <a:cs typeface="Microsoft Sans Serif" charset="0"/>
            </a:endParaRPr>
          </a:p>
          <a:p>
            <a:pPr>
              <a:lnSpc>
                <a:spcPct val="100000"/>
              </a:lnSpc>
              <a:buClr>
                <a:srgbClr val="00B050"/>
              </a:buClr>
            </a:pPr>
            <a:endParaRPr lang="en-US" sz="1800" dirty="0">
              <a:solidFill>
                <a:schemeClr val="bg1">
                  <a:lumMod val="50000"/>
                </a:schemeClr>
              </a:solidFill>
              <a:latin typeface="Microsoft Sans Serif" charset="0"/>
              <a:ea typeface="Microsoft Sans Serif" charset="0"/>
              <a:cs typeface="Microsoft Sans Serif" charset="0"/>
            </a:endParaRPr>
          </a:p>
          <a:p>
            <a:pPr>
              <a:lnSpc>
                <a:spcPct val="100000"/>
              </a:lnSpc>
              <a:buClr>
                <a:srgbClr val="00B050"/>
              </a:buClr>
            </a:pPr>
            <a:endParaRPr lang="en-US" sz="1800" dirty="0">
              <a:solidFill>
                <a:schemeClr val="bg1">
                  <a:lumMod val="50000"/>
                </a:schemeClr>
              </a:solidFill>
              <a:latin typeface="Microsoft Sans Serif" charset="0"/>
              <a:ea typeface="Microsoft Sans Serif" charset="0"/>
              <a:cs typeface="Microsoft Sans Serif" charset="0"/>
            </a:endParaRPr>
          </a:p>
        </p:txBody>
      </p:sp>
      <p:sp>
        <p:nvSpPr>
          <p:cNvPr id="18" name="Rectangle 17"/>
          <p:cNvSpPr/>
          <p:nvPr/>
        </p:nvSpPr>
        <p:spPr>
          <a:xfrm>
            <a:off x="0" y="1253843"/>
            <a:ext cx="6096000" cy="9556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01316" y="1377725"/>
            <a:ext cx="5306958" cy="707886"/>
          </a:xfrm>
          <a:prstGeom prst="rect">
            <a:avLst/>
          </a:prstGeom>
        </p:spPr>
        <p:txBody>
          <a:bodyPr wrap="square">
            <a:spAutoFit/>
          </a:bodyPr>
          <a:lstStyle/>
          <a:p>
            <a:r>
              <a:rPr lang="en-US" sz="2400" dirty="0">
                <a:solidFill>
                  <a:schemeClr val="bg1"/>
                </a:solidFill>
                <a:latin typeface="Microsoft Sans Serif" charset="0"/>
                <a:ea typeface="Microsoft Sans Serif" charset="0"/>
                <a:cs typeface="Microsoft Sans Serif" charset="0"/>
              </a:rPr>
              <a:t>Senior Housing</a:t>
            </a:r>
          </a:p>
          <a:p>
            <a:r>
              <a:rPr lang="en-US" sz="1600" dirty="0">
                <a:solidFill>
                  <a:schemeClr val="bg1"/>
                </a:solidFill>
                <a:latin typeface="Microsoft Sans Serif" charset="0"/>
                <a:ea typeface="Microsoft Sans Serif" charset="0"/>
                <a:cs typeface="Microsoft Sans Serif" charset="0"/>
              </a:rPr>
              <a:t>$48,500,000 </a:t>
            </a:r>
            <a:r>
              <a:rPr lang="mr-IN" sz="1600" dirty="0">
                <a:solidFill>
                  <a:schemeClr val="bg1"/>
                </a:solidFill>
                <a:latin typeface="Microsoft Sans Serif" charset="0"/>
                <a:ea typeface="Microsoft Sans Serif" charset="0"/>
                <a:cs typeface="Microsoft Sans Serif" charset="0"/>
              </a:rPr>
              <a:t>–</a:t>
            </a:r>
            <a:r>
              <a:rPr lang="en-US" sz="1600" dirty="0">
                <a:solidFill>
                  <a:schemeClr val="bg1"/>
                </a:solidFill>
                <a:latin typeface="Microsoft Sans Serif" charset="0"/>
                <a:ea typeface="Microsoft Sans Serif" charset="0"/>
                <a:cs typeface="Microsoft Sans Serif" charset="0"/>
              </a:rPr>
              <a:t> Acquired February 23, 2018</a:t>
            </a:r>
          </a:p>
        </p:txBody>
      </p:sp>
    </p:spTree>
    <p:extLst>
      <p:ext uri="{BB962C8B-B14F-4D97-AF65-F5344CB8AC3E}">
        <p14:creationId xmlns:p14="http://schemas.microsoft.com/office/powerpoint/2010/main" val="3149395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Charleston, Cedar Hills, Utah</a:t>
            </a:r>
            <a:endParaRPr lang="en-US" sz="1800" dirty="0"/>
          </a:p>
        </p:txBody>
      </p:sp>
      <p:sp>
        <p:nvSpPr>
          <p:cNvPr id="3" name="Slide Number Placeholder 2"/>
          <p:cNvSpPr>
            <a:spLocks noGrp="1"/>
          </p:cNvSpPr>
          <p:nvPr>
            <p:ph type="sldNum" sz="quarter" idx="4"/>
          </p:nvPr>
        </p:nvSpPr>
        <p:spPr/>
        <p:txBody>
          <a:bodyPr/>
          <a:lstStyle/>
          <a:p>
            <a:fld id="{BB95469A-688F-E64F-82FB-9E52813A66CC}" type="slidenum">
              <a:rPr lang="en-US" smtClean="0"/>
              <a:pPr/>
              <a:t>19</a:t>
            </a:fld>
            <a:endParaRPr lang="en-US" dirty="0"/>
          </a:p>
        </p:txBody>
      </p:sp>
      <p:pic>
        <p:nvPicPr>
          <p:cNvPr id="11" name="Picture 10"/>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0" y="1253843"/>
            <a:ext cx="6096000" cy="5257023"/>
          </a:xfrm>
          <a:prstGeom prst="rect">
            <a:avLst/>
          </a:prstGeom>
          <a:ln w="28575">
            <a:noFill/>
          </a:ln>
        </p:spPr>
      </p:pic>
      <p:sp>
        <p:nvSpPr>
          <p:cNvPr id="17" name="Content Placeholder 2"/>
          <p:cNvSpPr txBox="1">
            <a:spLocks/>
          </p:cNvSpPr>
          <p:nvPr/>
        </p:nvSpPr>
        <p:spPr>
          <a:xfrm>
            <a:off x="501315" y="2345590"/>
            <a:ext cx="5425352" cy="3882548"/>
          </a:xfrm>
          <a:prstGeom prst="rect">
            <a:avLst/>
          </a:prstGeom>
        </p:spPr>
        <p:txBody>
          <a:bodyPr numCol="1" spcCol="27432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buClr>
                <a:srgbClr val="00B050"/>
              </a:buClr>
            </a:pPr>
            <a:r>
              <a:rPr lang="en-US" sz="1800" dirty="0">
                <a:solidFill>
                  <a:schemeClr val="bg1">
                    <a:lumMod val="50000"/>
                  </a:schemeClr>
                </a:solidFill>
                <a:latin typeface="Microsoft Sans Serif" charset="0"/>
                <a:ea typeface="Microsoft Sans Serif" charset="0"/>
                <a:cs typeface="Microsoft Sans Serif" charset="0"/>
              </a:rPr>
              <a:t>64-unit / 78-bed</a:t>
            </a:r>
          </a:p>
          <a:p>
            <a:pPr>
              <a:lnSpc>
                <a:spcPct val="100000"/>
              </a:lnSpc>
              <a:buClr>
                <a:srgbClr val="00B050"/>
              </a:buClr>
            </a:pPr>
            <a:r>
              <a:rPr lang="en-US" sz="1800" dirty="0">
                <a:solidFill>
                  <a:schemeClr val="bg1">
                    <a:lumMod val="50000"/>
                  </a:schemeClr>
                </a:solidFill>
                <a:latin typeface="Microsoft Sans Serif" charset="0"/>
                <a:ea typeface="Microsoft Sans Serif" charset="0"/>
                <a:cs typeface="Microsoft Sans Serif" charset="0"/>
              </a:rPr>
              <a:t>Assisted living community</a:t>
            </a:r>
          </a:p>
          <a:p>
            <a:pPr>
              <a:lnSpc>
                <a:spcPct val="100000"/>
              </a:lnSpc>
              <a:buClr>
                <a:srgbClr val="00B050"/>
              </a:buClr>
            </a:pPr>
            <a:r>
              <a:rPr lang="en-US" sz="1800" dirty="0">
                <a:solidFill>
                  <a:schemeClr val="bg1">
                    <a:lumMod val="50000"/>
                  </a:schemeClr>
                </a:solidFill>
                <a:latin typeface="Microsoft Sans Serif" charset="0"/>
                <a:ea typeface="Microsoft Sans Serif" charset="0"/>
                <a:cs typeface="Microsoft Sans Serif" charset="0"/>
              </a:rPr>
              <a:t>24-hour staffing</a:t>
            </a:r>
          </a:p>
          <a:p>
            <a:pPr>
              <a:lnSpc>
                <a:spcPct val="100000"/>
              </a:lnSpc>
              <a:buClr>
                <a:srgbClr val="00B050"/>
              </a:buClr>
            </a:pPr>
            <a:r>
              <a:rPr lang="en-US" sz="1800" dirty="0">
                <a:solidFill>
                  <a:schemeClr val="bg1">
                    <a:lumMod val="50000"/>
                  </a:schemeClr>
                </a:solidFill>
                <a:latin typeface="Microsoft Sans Serif" charset="0"/>
                <a:ea typeface="Microsoft Sans Serif" charset="0"/>
                <a:cs typeface="Microsoft Sans Serif" charset="0"/>
              </a:rPr>
              <a:t>30 minutes from downtown Salt Lake City</a:t>
            </a:r>
          </a:p>
          <a:p>
            <a:pPr>
              <a:lnSpc>
                <a:spcPct val="100000"/>
              </a:lnSpc>
              <a:buClr>
                <a:srgbClr val="00B050"/>
              </a:buClr>
            </a:pPr>
            <a:r>
              <a:rPr lang="en-US" sz="1800" dirty="0">
                <a:solidFill>
                  <a:schemeClr val="bg1">
                    <a:lumMod val="50000"/>
                  </a:schemeClr>
                </a:solidFill>
                <a:latin typeface="Microsoft Sans Serif" charset="0"/>
                <a:ea typeface="Microsoft Sans Serif" charset="0"/>
                <a:cs typeface="Microsoft Sans Serif" charset="0"/>
              </a:rPr>
              <a:t>Multiple floor plans</a:t>
            </a:r>
          </a:p>
          <a:p>
            <a:pPr>
              <a:lnSpc>
                <a:spcPct val="100000"/>
              </a:lnSpc>
              <a:buClr>
                <a:srgbClr val="00B050"/>
              </a:buClr>
            </a:pPr>
            <a:r>
              <a:rPr lang="en-US" sz="1800" dirty="0">
                <a:solidFill>
                  <a:schemeClr val="bg1">
                    <a:lumMod val="50000"/>
                  </a:schemeClr>
                </a:solidFill>
                <a:latin typeface="Microsoft Sans Serif" charset="0"/>
                <a:ea typeface="Microsoft Sans Serif" charset="0"/>
                <a:cs typeface="Microsoft Sans Serif" charset="0"/>
              </a:rPr>
              <a:t>Emergency alert response system</a:t>
            </a:r>
          </a:p>
          <a:p>
            <a:pPr>
              <a:lnSpc>
                <a:spcPct val="100000"/>
              </a:lnSpc>
              <a:buClr>
                <a:srgbClr val="00B050"/>
              </a:buClr>
            </a:pPr>
            <a:r>
              <a:rPr lang="en-US" sz="1800" dirty="0">
                <a:solidFill>
                  <a:schemeClr val="bg1">
                    <a:lumMod val="50000"/>
                  </a:schemeClr>
                </a:solidFill>
                <a:latin typeface="Microsoft Sans Serif" charset="0"/>
                <a:ea typeface="Microsoft Sans Serif" charset="0"/>
                <a:cs typeface="Microsoft Sans Serif" charset="0"/>
              </a:rPr>
              <a:t>Extraordinary amenities package (beautifully landscaped grounds, patio, and walking paths; grand dining room; country bistro/kitchen; parlor with fireplace; library; activity room with piano; theatre room; beauty salon/barber shop; Wi-Fi)</a:t>
            </a:r>
          </a:p>
          <a:p>
            <a:pPr>
              <a:lnSpc>
                <a:spcPct val="100000"/>
              </a:lnSpc>
              <a:buClr>
                <a:srgbClr val="00B050"/>
              </a:buClr>
            </a:pPr>
            <a:endParaRPr lang="en-US" sz="1800" dirty="0">
              <a:solidFill>
                <a:schemeClr val="bg1">
                  <a:lumMod val="50000"/>
                </a:schemeClr>
              </a:solidFill>
              <a:latin typeface="Microsoft Sans Serif" charset="0"/>
              <a:ea typeface="Microsoft Sans Serif" charset="0"/>
              <a:cs typeface="Microsoft Sans Serif" charset="0"/>
            </a:endParaRPr>
          </a:p>
          <a:p>
            <a:pPr>
              <a:lnSpc>
                <a:spcPct val="100000"/>
              </a:lnSpc>
              <a:buClr>
                <a:srgbClr val="00B050"/>
              </a:buClr>
            </a:pPr>
            <a:endParaRPr lang="en-US" sz="1800" dirty="0">
              <a:solidFill>
                <a:schemeClr val="bg1">
                  <a:lumMod val="50000"/>
                </a:schemeClr>
              </a:solidFill>
              <a:latin typeface="Microsoft Sans Serif" charset="0"/>
              <a:ea typeface="Microsoft Sans Serif" charset="0"/>
              <a:cs typeface="Microsoft Sans Serif" charset="0"/>
            </a:endParaRPr>
          </a:p>
        </p:txBody>
      </p:sp>
      <p:sp>
        <p:nvSpPr>
          <p:cNvPr id="18" name="Rectangle 17"/>
          <p:cNvSpPr/>
          <p:nvPr/>
        </p:nvSpPr>
        <p:spPr>
          <a:xfrm>
            <a:off x="0" y="1253843"/>
            <a:ext cx="6096000" cy="9556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01316" y="1377725"/>
            <a:ext cx="5306958" cy="707886"/>
          </a:xfrm>
          <a:prstGeom prst="rect">
            <a:avLst/>
          </a:prstGeom>
        </p:spPr>
        <p:txBody>
          <a:bodyPr wrap="square">
            <a:spAutoFit/>
          </a:bodyPr>
          <a:lstStyle/>
          <a:p>
            <a:r>
              <a:rPr lang="en-US" sz="2400" dirty="0">
                <a:solidFill>
                  <a:schemeClr val="bg1"/>
                </a:solidFill>
                <a:latin typeface="Microsoft Sans Serif" charset="0"/>
                <a:ea typeface="Microsoft Sans Serif" charset="0"/>
                <a:cs typeface="Microsoft Sans Serif" charset="0"/>
              </a:rPr>
              <a:t>Senior Housing</a:t>
            </a:r>
          </a:p>
          <a:p>
            <a:r>
              <a:rPr lang="en-US" sz="1600" dirty="0">
                <a:solidFill>
                  <a:schemeClr val="bg1"/>
                </a:solidFill>
                <a:latin typeface="Microsoft Sans Serif" charset="0"/>
                <a:ea typeface="Microsoft Sans Serif" charset="0"/>
                <a:cs typeface="Microsoft Sans Serif" charset="0"/>
              </a:rPr>
              <a:t>$13,000,000 </a:t>
            </a:r>
            <a:r>
              <a:rPr lang="mr-IN" sz="1600" dirty="0">
                <a:solidFill>
                  <a:schemeClr val="bg1"/>
                </a:solidFill>
                <a:latin typeface="Microsoft Sans Serif" charset="0"/>
                <a:ea typeface="Microsoft Sans Serif" charset="0"/>
                <a:cs typeface="Microsoft Sans Serif" charset="0"/>
              </a:rPr>
              <a:t>–</a:t>
            </a:r>
            <a:r>
              <a:rPr lang="en-US" sz="1600" dirty="0">
                <a:solidFill>
                  <a:schemeClr val="bg1"/>
                </a:solidFill>
                <a:latin typeface="Microsoft Sans Serif" charset="0"/>
                <a:ea typeface="Microsoft Sans Serif" charset="0"/>
                <a:cs typeface="Microsoft Sans Serif" charset="0"/>
              </a:rPr>
              <a:t> Acquired February 23, 2018</a:t>
            </a:r>
          </a:p>
        </p:txBody>
      </p:sp>
    </p:spTree>
    <p:extLst>
      <p:ext uri="{BB962C8B-B14F-4D97-AF65-F5344CB8AC3E}">
        <p14:creationId xmlns:p14="http://schemas.microsoft.com/office/powerpoint/2010/main" val="400171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Risk Factors &amp; Other Information</a:t>
            </a:r>
          </a:p>
        </p:txBody>
      </p:sp>
      <p:sp>
        <p:nvSpPr>
          <p:cNvPr id="16" name="Rectangle 15"/>
          <p:cNvSpPr/>
          <p:nvPr/>
        </p:nvSpPr>
        <p:spPr>
          <a:xfrm>
            <a:off x="513348" y="1323707"/>
            <a:ext cx="11466094" cy="4878259"/>
          </a:xfrm>
          <a:prstGeom prst="rect">
            <a:avLst/>
          </a:prstGeom>
        </p:spPr>
        <p:txBody>
          <a:bodyPr wrap="square">
            <a:spAutoFit/>
          </a:bodyPr>
          <a:lstStyle/>
          <a:p>
            <a:r>
              <a:rPr lang="en-US" sz="900" dirty="0">
                <a:latin typeface="Microsoft Sans Serif" charset="0"/>
                <a:ea typeface="Microsoft Sans Serif" charset="0"/>
                <a:cs typeface="Microsoft Sans Serif" charset="0"/>
              </a:rPr>
              <a:t>An investment in our shares of common stock involves various risks and uncertainties. You should carefully consider the following risk factors in conjunction with the other information contained in the prospectus before purchasing our shares of common stock. The risks discussed in the prospectus can adversely affect our business, operating results, prospects, and financial condition. These risks could cause the value of our shares to decline and could cause you to lose all or part of your investment. The risks and uncertainties described below are not the only ones we face but do represent those risks and uncertainties that we believe are material to our business, operating results, prospects, and financial condition. Additional risks and uncertainties not presently known to us or that we currently deem immaterial may also harm our business.</a:t>
            </a:r>
          </a:p>
          <a:p>
            <a:r>
              <a:rPr lang="en-US" sz="900" dirty="0">
                <a:solidFill>
                  <a:prstClr val="black"/>
                </a:solidFill>
              </a:rPr>
              <a:t> </a:t>
            </a:r>
          </a:p>
          <a:p>
            <a:pPr marL="171450" indent="-171450">
              <a:buFont typeface="Arial" panose="020B0604020202020204" pitchFamily="34" charset="0"/>
              <a:buChar char="•"/>
            </a:pPr>
            <a:r>
              <a:rPr lang="en-US" sz="800" dirty="0">
                <a:solidFill>
                  <a:prstClr val="black"/>
                </a:solidFill>
              </a:rPr>
              <a:t>See our Form S-11 and recent Form 10-Qs for specific risks associated with an investment in Strategic Student &amp; Senior Housing Trust, Inc.</a:t>
            </a:r>
          </a:p>
          <a:p>
            <a:pPr marL="171450" indent="-171450">
              <a:buFont typeface="Arial" panose="020B0604020202020204" pitchFamily="34" charset="0"/>
              <a:buChar char="•"/>
            </a:pPr>
            <a:r>
              <a:rPr lang="en-US" sz="800" dirty="0">
                <a:solidFill>
                  <a:prstClr val="black"/>
                </a:solidFill>
              </a:rPr>
              <a:t>We incurred a net loss attributable to common stockholders of approximately $14.8 million for the nine months ended September 30, 2019. Our accumulated deficit was approximately $37.1 million as of September 30, 2019. Given that we are still early in our fundraising and acquisition stage, our operations may not be profitable in 2019. </a:t>
            </a:r>
          </a:p>
          <a:p>
            <a:pPr marL="171450" indent="-171450">
              <a:buFont typeface="Arial" panose="020B0604020202020204" pitchFamily="34" charset="0"/>
              <a:buChar char="•"/>
            </a:pPr>
            <a:r>
              <a:rPr lang="en-US" sz="800" dirty="0">
                <a:solidFill>
                  <a:prstClr val="black"/>
                </a:solidFill>
              </a:rPr>
              <a:t>We have paid distributions from sources other than our cash flows from operations, including from the net proceeds of our public offering, including our distribution reinvestment plan.  We are not prohibited from undertaking such activities by our charter, bylaws, or investment policies, and we may use an unlimited amount from any source to pay our distributions, and it is likely that we will continue to use public offering proceeds to fund a majority of our early distributions.  For the year ended December 31, 2017, we funded 73.8% of our distributions using proceeds from our Primary Private Offering and 26.2% using proceeds from our distribution reinvestment plan. For the year ended December 31, 2018, we funded 12.9% of our distributions using cash flows from operations, 50.6% using proceeds from </a:t>
            </a:r>
            <a:r>
              <a:rPr lang="en-US" sz="800" dirty="0" smtClean="0">
                <a:solidFill>
                  <a:prstClr val="black"/>
                </a:solidFill>
              </a:rPr>
              <a:t>our public and private offerings </a:t>
            </a:r>
            <a:r>
              <a:rPr lang="en-US" sz="800" dirty="0">
                <a:solidFill>
                  <a:prstClr val="black"/>
                </a:solidFill>
              </a:rPr>
              <a:t>and 36.5% using proceeds from our distribution reinvestment plan. For the nine months ended September 30, 2019, we funded 50.1% of our distributions using cash flows from operations, 17.1% using proceeds </a:t>
            </a:r>
            <a:r>
              <a:rPr lang="en-US" sz="800" dirty="0" smtClean="0">
                <a:solidFill>
                  <a:prstClr val="black"/>
                </a:solidFill>
              </a:rPr>
              <a:t>from our public and private offerings and </a:t>
            </a:r>
            <a:r>
              <a:rPr lang="en-US" sz="800" dirty="0">
                <a:solidFill>
                  <a:prstClr val="black"/>
                </a:solidFill>
              </a:rPr>
              <a:t>32.8% using proceeds from our distribution reinvestment plan. Payment of distributions in excess of earnings may have a dilutive effect on the value of our shares. If we pay distributions from sources other than cash flow from operations, we will have fewer funds available for acquiring properties, which may reduce our stockholders’ overall returns. Additionally, to the extent distributions exceed cash flow from operations, a stockholder’s basis in our stock may be reduced and, to the extent distributions exceed a stockholder’s basis, the stockholder may recognize a capital gain.</a:t>
            </a:r>
          </a:p>
          <a:p>
            <a:pPr marL="171450" indent="-171450">
              <a:buFont typeface="Arial" panose="020B0604020202020204" pitchFamily="34" charset="0"/>
              <a:buChar char="•"/>
            </a:pPr>
            <a:r>
              <a:rPr lang="en-US" sz="800" dirty="0">
                <a:solidFill>
                  <a:prstClr val="black"/>
                </a:solidFill>
              </a:rPr>
              <a:t>No public market currently exists for shares of our common stock and we may not list our shares on a national securities exchange before three to five years after completion of our public offering, if at all; therefore, it may be difficult for our stockholders to sell their shares. If our stockholders sell their shares, it will likely be at a substantial discount. Our charter does not require us to pursue a liquidity transaction at any time. </a:t>
            </a:r>
          </a:p>
          <a:p>
            <a:pPr marL="171450" indent="-171450">
              <a:buFont typeface="Arial" panose="020B0604020202020204" pitchFamily="34" charset="0"/>
              <a:buChar char="•"/>
            </a:pPr>
            <a:r>
              <a:rPr lang="en-US" sz="800" dirty="0">
                <a:solidFill>
                  <a:prstClr val="black"/>
                </a:solidFill>
              </a:rPr>
              <a:t>Until we generate operating cash flows sufficient to pay distributions to our stockholders, we may pay distributions from financing activities, which may include borrowings in anticipation of future cash flows or the net proceeds of our offerings (which may constitute a return of capital). Therefore, it is likely that some or all of the distributions that we make will represent a return of capital to our stockholders, at least in the first few years of operation. We are not prohibited from undertaking such activities by our charter, bylaws or investment policies, and we may use an unlimited amount from any source to pay our distributions, and it is likely that we will use offering proceeds to fund a majority of our initial distributions.</a:t>
            </a:r>
          </a:p>
          <a:p>
            <a:pPr marL="171450" indent="-171450">
              <a:buFont typeface="Arial" panose="020B0604020202020204" pitchFamily="34" charset="0"/>
              <a:buChar char="•"/>
            </a:pPr>
            <a:r>
              <a:rPr lang="en-US" sz="800" dirty="0">
                <a:solidFill>
                  <a:prstClr val="black"/>
                </a:solidFill>
              </a:rPr>
              <a:t>This is an initial public offering and we have limited operating history. </a:t>
            </a:r>
          </a:p>
          <a:p>
            <a:pPr marL="171450" indent="-171450">
              <a:buFont typeface="Arial" panose="020B0604020202020204" pitchFamily="34" charset="0"/>
              <a:buChar char="•"/>
            </a:pPr>
            <a:r>
              <a:rPr lang="en-US" sz="800" dirty="0">
                <a:solidFill>
                  <a:prstClr val="black"/>
                </a:solidFill>
              </a:rPr>
              <a:t>The prior performance of real estate programs sponsored by our sponsor or its affiliates may not be indicative of our future results. </a:t>
            </a:r>
          </a:p>
          <a:p>
            <a:pPr marL="171450" indent="-171450">
              <a:buFont typeface="Arial" panose="020B0604020202020204" pitchFamily="34" charset="0"/>
              <a:buChar char="•"/>
            </a:pPr>
            <a:r>
              <a:rPr lang="en-US" sz="800" dirty="0">
                <a:solidFill>
                  <a:prstClr val="black"/>
                </a:solidFill>
              </a:rPr>
              <a:t>This is a “best efforts” offering. If we are unable to raise substantial funds in our public offering, we may not be able to invest in a diverse portfolio of real estate and real estate-related investments, and the value of our stockholders’ investment may fluctuate more widely with the performance of specific investments. </a:t>
            </a:r>
          </a:p>
          <a:p>
            <a:pPr marL="171450" indent="-171450">
              <a:buFont typeface="Arial" panose="020B0604020202020204" pitchFamily="34" charset="0"/>
              <a:buChar char="•"/>
            </a:pPr>
            <a:r>
              <a:rPr lang="en-US" sz="800" dirty="0">
                <a:solidFill>
                  <a:prstClr val="black"/>
                </a:solidFill>
              </a:rPr>
              <a:t>We are a “blind pool” because we have not identified any properties to acquire with the net proceeds from our public offering. As a result, our stockholders will not be able to evaluate the economic merits of our future investments prior to their purchase. We may be unable to invest the net proceeds from our public offering on acceptable terms to investors, or at all. </a:t>
            </a:r>
          </a:p>
          <a:p>
            <a:pPr marL="171450" indent="-171450">
              <a:buFont typeface="Arial" panose="020B0604020202020204" pitchFamily="34" charset="0"/>
              <a:buChar char="•"/>
            </a:pPr>
            <a:r>
              <a:rPr lang="en-US" sz="800" dirty="0">
                <a:solidFill>
                  <a:prstClr val="black"/>
                </a:solidFill>
              </a:rPr>
              <a:t>Investors in our public offering will experience immediate dilution in their investment primarily because pursuant to our private offering, we sold approximately 10.7 million shares of our common stock at a weighted average purchase price of approximately $8.55 per share and received weighted average net proceeds of approximately $7.93 per share in our private offering. </a:t>
            </a:r>
          </a:p>
          <a:p>
            <a:pPr marL="171450" indent="-171450">
              <a:buFont typeface="Arial" panose="020B0604020202020204" pitchFamily="34" charset="0"/>
              <a:buChar char="•"/>
            </a:pPr>
            <a:r>
              <a:rPr lang="en-US" sz="800" dirty="0">
                <a:solidFill>
                  <a:prstClr val="black"/>
                </a:solidFill>
              </a:rPr>
              <a:t>A portion of the proceeds received in our public offering may be used to honor share redemption requests from our stockholders which will reduce the net proceeds available to acquire additional properties. </a:t>
            </a:r>
          </a:p>
          <a:p>
            <a:pPr marL="171450" indent="-171450">
              <a:buFont typeface="Arial" panose="020B0604020202020204" pitchFamily="34" charset="0"/>
              <a:buChar char="•"/>
            </a:pPr>
            <a:r>
              <a:rPr lang="en-US" sz="800" dirty="0">
                <a:solidFill>
                  <a:prstClr val="black"/>
                </a:solidFill>
              </a:rPr>
              <a:t>There are substantial conflicts of interest among us and our sponsor, advisor, affiliated property manager, transfer agent and dealer manager. </a:t>
            </a:r>
          </a:p>
          <a:p>
            <a:pPr marL="171450" indent="-171450">
              <a:buFont typeface="Arial" panose="020B0604020202020204" pitchFamily="34" charset="0"/>
              <a:buChar char="•"/>
            </a:pPr>
            <a:r>
              <a:rPr lang="en-US" sz="800" dirty="0">
                <a:solidFill>
                  <a:prstClr val="black"/>
                </a:solidFill>
              </a:rPr>
              <a:t>Our advisor may face conflicts of interest relating to the purchase of properties and such conflicts may not be resolved in our favor, which could adversely affect our investment opportunities. </a:t>
            </a:r>
          </a:p>
          <a:p>
            <a:pPr marL="171450" indent="-171450">
              <a:buFont typeface="Arial" panose="020B0604020202020204" pitchFamily="34" charset="0"/>
              <a:buChar char="•"/>
            </a:pPr>
            <a:r>
              <a:rPr lang="en-US" sz="800" dirty="0">
                <a:solidFill>
                  <a:prstClr val="black"/>
                </a:solidFill>
              </a:rPr>
              <a:t>We have no employees and must depend on our advisor to select investments and conduct our operations, and there is no guarantee that our advisor will devote adequate time or resources to us. </a:t>
            </a:r>
          </a:p>
          <a:p>
            <a:pPr marL="171450" indent="-171450">
              <a:buFont typeface="Arial" panose="020B0604020202020204" pitchFamily="34" charset="0"/>
              <a:buChar char="•"/>
            </a:pPr>
            <a:r>
              <a:rPr lang="en-US" sz="800" dirty="0">
                <a:solidFill>
                  <a:prstClr val="black"/>
                </a:solidFill>
              </a:rPr>
              <a:t>We will pay substantial fees and expenses to our advisor, its affiliates and participating broker-dealers, which will reduce cash available for investment and distribution. </a:t>
            </a:r>
          </a:p>
          <a:p>
            <a:pPr marL="171450" indent="-171450">
              <a:buFont typeface="Arial" panose="020B0604020202020204" pitchFamily="34" charset="0"/>
              <a:buChar char="•"/>
            </a:pPr>
            <a:r>
              <a:rPr lang="en-US" sz="800" dirty="0">
                <a:solidFill>
                  <a:prstClr val="black"/>
                </a:solidFill>
              </a:rPr>
              <a:t>We may incur substantial debt, which could hinder our ability to pay distributions to our stockholders or could decrease the value of our stockholders’ investment. </a:t>
            </a:r>
          </a:p>
          <a:p>
            <a:pPr marL="171450" indent="-171450">
              <a:buFont typeface="Arial" panose="020B0604020202020204" pitchFamily="34" charset="0"/>
              <a:buChar char="•"/>
            </a:pPr>
            <a:r>
              <a:rPr lang="en-US" sz="800" dirty="0">
                <a:solidFill>
                  <a:prstClr val="black"/>
                </a:solidFill>
              </a:rPr>
              <a:t>We may fail to qualify as a REIT, which could adversely affect our operations and our ability to make distributions. </a:t>
            </a:r>
          </a:p>
          <a:p>
            <a:pPr marL="171450" indent="-171450">
              <a:buFont typeface="Arial" panose="020B0604020202020204" pitchFamily="34" charset="0"/>
              <a:buChar char="•"/>
            </a:pPr>
            <a:r>
              <a:rPr lang="en-US" sz="800" dirty="0">
                <a:solidFill>
                  <a:prstClr val="black"/>
                </a:solidFill>
              </a:rPr>
              <a:t>Our board of directors may change any of our investment objectives without our stockholders’ consent.</a:t>
            </a:r>
          </a:p>
          <a:p>
            <a:pPr marL="171450" indent="-171450">
              <a:buFont typeface="Arial" panose="020B0604020202020204" pitchFamily="34" charset="0"/>
              <a:buChar char="•"/>
            </a:pPr>
            <a:endParaRPr lang="en-US" sz="700" dirty="0">
              <a:solidFill>
                <a:prstClr val="black"/>
              </a:solidFill>
            </a:endParaRPr>
          </a:p>
          <a:p>
            <a:r>
              <a:rPr lang="en-US" sz="1100" dirty="0">
                <a:solidFill>
                  <a:prstClr val="black"/>
                </a:solidFill>
              </a:rPr>
              <a:t> </a:t>
            </a:r>
          </a:p>
        </p:txBody>
      </p:sp>
      <p:sp>
        <p:nvSpPr>
          <p:cNvPr id="3" name="Slide Number Placeholder 2"/>
          <p:cNvSpPr>
            <a:spLocks noGrp="1"/>
          </p:cNvSpPr>
          <p:nvPr>
            <p:ph type="sldNum" sz="quarter" idx="4"/>
          </p:nvPr>
        </p:nvSpPr>
        <p:spPr/>
        <p:txBody>
          <a:bodyPr/>
          <a:lstStyle/>
          <a:p>
            <a:fld id="{BB95469A-688F-E64F-82FB-9E52813A66CC}" type="slidenum">
              <a:rPr lang="en-US" smtClean="0">
                <a:solidFill>
                  <a:prstClr val="white"/>
                </a:solidFill>
              </a:rPr>
              <a:pPr/>
              <a:t>2</a:t>
            </a:fld>
            <a:endParaRPr lang="en-US" dirty="0">
              <a:solidFill>
                <a:prstClr val="white"/>
              </a:solidFill>
            </a:endParaRPr>
          </a:p>
        </p:txBody>
      </p:sp>
    </p:spTree>
    <p:extLst>
      <p:ext uri="{BB962C8B-B14F-4D97-AF65-F5344CB8AC3E}">
        <p14:creationId xmlns:p14="http://schemas.microsoft.com/office/powerpoint/2010/main" val="4525601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Cottonwood Creek, Salt Lake City MSA</a:t>
            </a:r>
            <a:endParaRPr lang="en-US" sz="1800" dirty="0"/>
          </a:p>
        </p:txBody>
      </p:sp>
      <p:sp>
        <p:nvSpPr>
          <p:cNvPr id="3" name="Slide Number Placeholder 2"/>
          <p:cNvSpPr>
            <a:spLocks noGrp="1"/>
          </p:cNvSpPr>
          <p:nvPr>
            <p:ph type="sldNum" sz="quarter" idx="4"/>
          </p:nvPr>
        </p:nvSpPr>
        <p:spPr/>
        <p:txBody>
          <a:bodyPr/>
          <a:lstStyle/>
          <a:p>
            <a:fld id="{BB95469A-688F-E64F-82FB-9E52813A66CC}" type="slidenum">
              <a:rPr lang="en-US" smtClean="0"/>
              <a:pPr/>
              <a:t>20</a:t>
            </a:fld>
            <a:endParaRPr lang="en-US" dirty="0"/>
          </a:p>
        </p:txBody>
      </p:sp>
      <p:pic>
        <p:nvPicPr>
          <p:cNvPr id="11" name="Picture 10"/>
          <p:cNvPicPr>
            <a:picLocks noChangeAspect="1"/>
          </p:cNvPicPr>
          <p:nvPr/>
        </p:nvPicPr>
        <p:blipFill rotWithShape="1">
          <a:blip r:embed="rId3" cstate="screen">
            <a:extLst>
              <a:ext uri="{28A0092B-C50C-407E-A947-70E740481C1C}">
                <a14:useLocalDpi xmlns:a14="http://schemas.microsoft.com/office/drawing/2010/main"/>
              </a:ext>
            </a:extLst>
          </a:blip>
          <a:srcRect t="-1"/>
          <a:stretch/>
        </p:blipFill>
        <p:spPr>
          <a:xfrm>
            <a:off x="6096000" y="1253843"/>
            <a:ext cx="6096000" cy="5257023"/>
          </a:xfrm>
          <a:prstGeom prst="rect">
            <a:avLst/>
          </a:prstGeom>
          <a:ln w="28575">
            <a:noFill/>
          </a:ln>
        </p:spPr>
      </p:pic>
      <p:sp>
        <p:nvSpPr>
          <p:cNvPr id="17" name="Content Placeholder 2"/>
          <p:cNvSpPr txBox="1">
            <a:spLocks/>
          </p:cNvSpPr>
          <p:nvPr/>
        </p:nvSpPr>
        <p:spPr>
          <a:xfrm>
            <a:off x="501315" y="2345590"/>
            <a:ext cx="5425352" cy="3882548"/>
          </a:xfrm>
          <a:prstGeom prst="rect">
            <a:avLst/>
          </a:prstGeom>
        </p:spPr>
        <p:txBody>
          <a:bodyPr numCol="1" spcCol="27432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buClr>
                <a:srgbClr val="00B050"/>
              </a:buClr>
            </a:pPr>
            <a:r>
              <a:rPr lang="en-US" sz="1800" dirty="0">
                <a:solidFill>
                  <a:schemeClr val="bg1">
                    <a:lumMod val="50000"/>
                  </a:schemeClr>
                </a:solidFill>
                <a:latin typeface="Microsoft Sans Serif" charset="0"/>
                <a:ea typeface="Microsoft Sans Serif" charset="0"/>
                <a:cs typeface="Microsoft Sans Serif" charset="0"/>
              </a:rPr>
              <a:t>111-unit / 136-bed</a:t>
            </a:r>
          </a:p>
          <a:p>
            <a:pPr>
              <a:lnSpc>
                <a:spcPct val="100000"/>
              </a:lnSpc>
              <a:buClr>
                <a:srgbClr val="00B050"/>
              </a:buClr>
            </a:pPr>
            <a:r>
              <a:rPr lang="en-US" sz="1800" dirty="0">
                <a:solidFill>
                  <a:schemeClr val="bg1">
                    <a:lumMod val="50000"/>
                  </a:schemeClr>
                </a:solidFill>
                <a:latin typeface="Microsoft Sans Serif" charset="0"/>
                <a:ea typeface="Microsoft Sans Serif" charset="0"/>
                <a:cs typeface="Microsoft Sans Serif" charset="0"/>
              </a:rPr>
              <a:t>Assisted living community</a:t>
            </a:r>
          </a:p>
          <a:p>
            <a:pPr>
              <a:lnSpc>
                <a:spcPct val="100000"/>
              </a:lnSpc>
              <a:buClr>
                <a:srgbClr val="00B050"/>
              </a:buClr>
            </a:pPr>
            <a:r>
              <a:rPr lang="en-US" sz="1800" dirty="0">
                <a:solidFill>
                  <a:schemeClr val="bg1">
                    <a:lumMod val="50000"/>
                  </a:schemeClr>
                </a:solidFill>
                <a:latin typeface="Microsoft Sans Serif" charset="0"/>
                <a:ea typeface="Microsoft Sans Serif" charset="0"/>
                <a:cs typeface="Microsoft Sans Serif" charset="0"/>
              </a:rPr>
              <a:t>24-hour staffing</a:t>
            </a:r>
          </a:p>
          <a:p>
            <a:pPr>
              <a:lnSpc>
                <a:spcPct val="100000"/>
              </a:lnSpc>
              <a:buClr>
                <a:srgbClr val="00B050"/>
              </a:buClr>
            </a:pPr>
            <a:r>
              <a:rPr lang="en-US" sz="1800" dirty="0">
                <a:solidFill>
                  <a:schemeClr val="bg1">
                    <a:lumMod val="50000"/>
                  </a:schemeClr>
                </a:solidFill>
                <a:latin typeface="Microsoft Sans Serif" charset="0"/>
                <a:ea typeface="Microsoft Sans Serif" charset="0"/>
                <a:cs typeface="Microsoft Sans Serif" charset="0"/>
              </a:rPr>
              <a:t>Multiple floor plans</a:t>
            </a:r>
          </a:p>
          <a:p>
            <a:pPr>
              <a:lnSpc>
                <a:spcPct val="100000"/>
              </a:lnSpc>
              <a:buClr>
                <a:srgbClr val="00B050"/>
              </a:buClr>
            </a:pPr>
            <a:r>
              <a:rPr lang="en-US" sz="1800" dirty="0">
                <a:solidFill>
                  <a:schemeClr val="bg1">
                    <a:lumMod val="50000"/>
                  </a:schemeClr>
                </a:solidFill>
                <a:latin typeface="Microsoft Sans Serif" charset="0"/>
                <a:ea typeface="Microsoft Sans Serif" charset="0"/>
                <a:cs typeface="Microsoft Sans Serif" charset="0"/>
              </a:rPr>
              <a:t>Emergency alert response system</a:t>
            </a:r>
          </a:p>
          <a:p>
            <a:pPr>
              <a:lnSpc>
                <a:spcPct val="100000"/>
              </a:lnSpc>
              <a:buClr>
                <a:srgbClr val="00B050"/>
              </a:buClr>
            </a:pPr>
            <a:r>
              <a:rPr lang="en-US" sz="1800" dirty="0">
                <a:solidFill>
                  <a:schemeClr val="bg1">
                    <a:lumMod val="50000"/>
                  </a:schemeClr>
                </a:solidFill>
                <a:latin typeface="Microsoft Sans Serif" charset="0"/>
                <a:ea typeface="Microsoft Sans Serif" charset="0"/>
                <a:cs typeface="Microsoft Sans Serif" charset="0"/>
              </a:rPr>
              <a:t>Extraordinary amenities package (fitness/rehab center, health enhancing activities, daily meals, walking groups, arts and crafts classes, TED talk debates, elegant dining, casual café, game lounge, beauty salon, barber shop, Wi-Fi)</a:t>
            </a:r>
          </a:p>
          <a:p>
            <a:pPr>
              <a:lnSpc>
                <a:spcPct val="100000"/>
              </a:lnSpc>
              <a:buClr>
                <a:srgbClr val="00B050"/>
              </a:buClr>
            </a:pPr>
            <a:endParaRPr lang="en-US" sz="1800" dirty="0">
              <a:solidFill>
                <a:schemeClr val="bg1">
                  <a:lumMod val="50000"/>
                </a:schemeClr>
              </a:solidFill>
              <a:latin typeface="Microsoft Sans Serif" charset="0"/>
              <a:ea typeface="Microsoft Sans Serif" charset="0"/>
              <a:cs typeface="Microsoft Sans Serif" charset="0"/>
            </a:endParaRPr>
          </a:p>
          <a:p>
            <a:pPr>
              <a:lnSpc>
                <a:spcPct val="100000"/>
              </a:lnSpc>
              <a:buClr>
                <a:srgbClr val="00B050"/>
              </a:buClr>
            </a:pPr>
            <a:endParaRPr lang="en-US" sz="1800" dirty="0">
              <a:solidFill>
                <a:schemeClr val="bg1">
                  <a:lumMod val="50000"/>
                </a:schemeClr>
              </a:solidFill>
              <a:latin typeface="Microsoft Sans Serif" charset="0"/>
              <a:ea typeface="Microsoft Sans Serif" charset="0"/>
              <a:cs typeface="Microsoft Sans Serif" charset="0"/>
            </a:endParaRPr>
          </a:p>
          <a:p>
            <a:pPr>
              <a:lnSpc>
                <a:spcPct val="100000"/>
              </a:lnSpc>
              <a:buClr>
                <a:srgbClr val="00B050"/>
              </a:buClr>
            </a:pPr>
            <a:endParaRPr lang="en-US" sz="1800" dirty="0">
              <a:solidFill>
                <a:schemeClr val="bg1">
                  <a:lumMod val="50000"/>
                </a:schemeClr>
              </a:solidFill>
              <a:latin typeface="Microsoft Sans Serif" charset="0"/>
              <a:ea typeface="Microsoft Sans Serif" charset="0"/>
              <a:cs typeface="Microsoft Sans Serif" charset="0"/>
            </a:endParaRPr>
          </a:p>
        </p:txBody>
      </p:sp>
      <p:sp>
        <p:nvSpPr>
          <p:cNvPr id="18" name="Rectangle 17"/>
          <p:cNvSpPr/>
          <p:nvPr/>
        </p:nvSpPr>
        <p:spPr>
          <a:xfrm>
            <a:off x="0" y="1253843"/>
            <a:ext cx="6096000" cy="9556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01316" y="1377725"/>
            <a:ext cx="5306958" cy="707886"/>
          </a:xfrm>
          <a:prstGeom prst="rect">
            <a:avLst/>
          </a:prstGeom>
        </p:spPr>
        <p:txBody>
          <a:bodyPr wrap="square">
            <a:spAutoFit/>
          </a:bodyPr>
          <a:lstStyle/>
          <a:p>
            <a:r>
              <a:rPr lang="en-US" sz="2400" dirty="0">
                <a:solidFill>
                  <a:schemeClr val="bg1"/>
                </a:solidFill>
                <a:latin typeface="Microsoft Sans Serif" charset="0"/>
                <a:ea typeface="Microsoft Sans Serif" charset="0"/>
                <a:cs typeface="Microsoft Sans Serif" charset="0"/>
              </a:rPr>
              <a:t>Senior Housing</a:t>
            </a:r>
          </a:p>
          <a:p>
            <a:r>
              <a:rPr lang="en-US" sz="1600" dirty="0">
                <a:solidFill>
                  <a:schemeClr val="bg1"/>
                </a:solidFill>
                <a:latin typeface="Microsoft Sans Serif" charset="0"/>
                <a:ea typeface="Microsoft Sans Serif" charset="0"/>
                <a:cs typeface="Microsoft Sans Serif" charset="0"/>
              </a:rPr>
              <a:t>$17,000,000 </a:t>
            </a:r>
            <a:r>
              <a:rPr lang="mr-IN" sz="1600" dirty="0">
                <a:solidFill>
                  <a:schemeClr val="bg1"/>
                </a:solidFill>
                <a:latin typeface="Microsoft Sans Serif" charset="0"/>
                <a:ea typeface="Microsoft Sans Serif" charset="0"/>
                <a:cs typeface="Microsoft Sans Serif" charset="0"/>
              </a:rPr>
              <a:t>–</a:t>
            </a:r>
            <a:r>
              <a:rPr lang="en-US" sz="1600" dirty="0">
                <a:solidFill>
                  <a:schemeClr val="bg1"/>
                </a:solidFill>
                <a:latin typeface="Microsoft Sans Serif" charset="0"/>
                <a:ea typeface="Microsoft Sans Serif" charset="0"/>
                <a:cs typeface="Microsoft Sans Serif" charset="0"/>
              </a:rPr>
              <a:t> Acquired February 23, 2018</a:t>
            </a:r>
          </a:p>
        </p:txBody>
      </p:sp>
    </p:spTree>
    <p:extLst>
      <p:ext uri="{BB962C8B-B14F-4D97-AF65-F5344CB8AC3E}">
        <p14:creationId xmlns:p14="http://schemas.microsoft.com/office/powerpoint/2010/main" val="35707792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Courtyard at Mount Tabor, Portland, Oregon</a:t>
            </a:r>
            <a:endParaRPr lang="en-US" sz="1800" dirty="0"/>
          </a:p>
        </p:txBody>
      </p:sp>
      <p:sp>
        <p:nvSpPr>
          <p:cNvPr id="3" name="Slide Number Placeholder 2"/>
          <p:cNvSpPr>
            <a:spLocks noGrp="1"/>
          </p:cNvSpPr>
          <p:nvPr>
            <p:ph type="sldNum" sz="quarter" idx="4"/>
          </p:nvPr>
        </p:nvSpPr>
        <p:spPr/>
        <p:txBody>
          <a:bodyPr/>
          <a:lstStyle/>
          <a:p>
            <a:fld id="{BB95469A-688F-E64F-82FB-9E52813A66CC}" type="slidenum">
              <a:rPr lang="en-US" smtClean="0"/>
              <a:pPr/>
              <a:t>21</a:t>
            </a:fld>
            <a:endParaRPr lang="en-US" dirty="0"/>
          </a:p>
        </p:txBody>
      </p:sp>
      <p:pic>
        <p:nvPicPr>
          <p:cNvPr id="11" name="Picture 10"/>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0" y="1253843"/>
            <a:ext cx="6096000" cy="5257023"/>
          </a:xfrm>
          <a:prstGeom prst="rect">
            <a:avLst/>
          </a:prstGeom>
          <a:ln w="28575">
            <a:noFill/>
          </a:ln>
        </p:spPr>
      </p:pic>
      <p:sp>
        <p:nvSpPr>
          <p:cNvPr id="17" name="Content Placeholder 2"/>
          <p:cNvSpPr txBox="1">
            <a:spLocks/>
          </p:cNvSpPr>
          <p:nvPr/>
        </p:nvSpPr>
        <p:spPr>
          <a:xfrm>
            <a:off x="501315" y="2345589"/>
            <a:ext cx="5425352" cy="3997545"/>
          </a:xfrm>
          <a:prstGeom prst="rect">
            <a:avLst/>
          </a:prstGeom>
        </p:spPr>
        <p:txBody>
          <a:bodyPr numCol="1" spcCol="27432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buClr>
                <a:srgbClr val="00B050"/>
              </a:buClr>
            </a:pPr>
            <a:r>
              <a:rPr lang="en-US" sz="1800" dirty="0">
                <a:solidFill>
                  <a:schemeClr val="bg1">
                    <a:lumMod val="50000"/>
                  </a:schemeClr>
                </a:solidFill>
                <a:latin typeface="Microsoft Sans Serif" charset="0"/>
                <a:ea typeface="Microsoft Sans Serif" charset="0"/>
                <a:cs typeface="Microsoft Sans Serif" charset="0"/>
              </a:rPr>
              <a:t>Class A, purpose-built assisted living, independent living and memory care community</a:t>
            </a:r>
          </a:p>
          <a:p>
            <a:pPr>
              <a:lnSpc>
                <a:spcPct val="100000"/>
              </a:lnSpc>
              <a:buClr>
                <a:srgbClr val="00B050"/>
              </a:buClr>
            </a:pPr>
            <a:r>
              <a:rPr lang="en-US" sz="1800" dirty="0">
                <a:solidFill>
                  <a:schemeClr val="bg1">
                    <a:lumMod val="50000"/>
                  </a:schemeClr>
                </a:solidFill>
                <a:latin typeface="Microsoft Sans Serif" charset="0"/>
                <a:ea typeface="Microsoft Sans Serif" charset="0"/>
                <a:cs typeface="Microsoft Sans Serif" charset="0"/>
              </a:rPr>
              <a:t>250,141 square feet, 286-unit / 292-bed</a:t>
            </a:r>
          </a:p>
          <a:p>
            <a:pPr>
              <a:lnSpc>
                <a:spcPct val="100000"/>
              </a:lnSpc>
              <a:buClr>
                <a:srgbClr val="00B050"/>
              </a:buClr>
            </a:pPr>
            <a:r>
              <a:rPr lang="en-US" sz="1800" dirty="0">
                <a:solidFill>
                  <a:schemeClr val="bg1">
                    <a:lumMod val="50000"/>
                  </a:schemeClr>
                </a:solidFill>
                <a:latin typeface="Microsoft Sans Serif" charset="0"/>
                <a:ea typeface="Microsoft Sans Serif" charset="0"/>
                <a:cs typeface="Microsoft Sans Serif" charset="0"/>
              </a:rPr>
              <a:t>Recently renovated units</a:t>
            </a:r>
          </a:p>
          <a:p>
            <a:pPr>
              <a:lnSpc>
                <a:spcPct val="100000"/>
              </a:lnSpc>
              <a:buClr>
                <a:srgbClr val="00B050"/>
              </a:buClr>
            </a:pPr>
            <a:r>
              <a:rPr lang="en-US" sz="1800" dirty="0">
                <a:solidFill>
                  <a:schemeClr val="bg1">
                    <a:lumMod val="50000"/>
                  </a:schemeClr>
                </a:solidFill>
                <a:latin typeface="Microsoft Sans Serif" charset="0"/>
                <a:ea typeface="Microsoft Sans Serif" charset="0"/>
                <a:cs typeface="Microsoft Sans Serif" charset="0"/>
              </a:rPr>
              <a:t>Multiple floor plans</a:t>
            </a:r>
          </a:p>
          <a:p>
            <a:pPr>
              <a:lnSpc>
                <a:spcPct val="100000"/>
              </a:lnSpc>
              <a:buClr>
                <a:srgbClr val="00B050"/>
              </a:buClr>
            </a:pPr>
            <a:r>
              <a:rPr lang="en-US" sz="1800" dirty="0">
                <a:solidFill>
                  <a:schemeClr val="bg1">
                    <a:lumMod val="50000"/>
                  </a:schemeClr>
                </a:solidFill>
                <a:latin typeface="Microsoft Sans Serif" charset="0"/>
                <a:ea typeface="Microsoft Sans Serif" charset="0"/>
                <a:cs typeface="Microsoft Sans Serif" charset="0"/>
              </a:rPr>
              <a:t>Extraordinary amenities package (beautifully landscaped grounds, grand dining room, parlor with fireplace, library, activity rooms, theatre room, beauty salon/barber shop, Wi-Fi)</a:t>
            </a:r>
          </a:p>
          <a:p>
            <a:pPr>
              <a:lnSpc>
                <a:spcPct val="100000"/>
              </a:lnSpc>
              <a:buClr>
                <a:srgbClr val="00B050"/>
              </a:buClr>
            </a:pPr>
            <a:r>
              <a:rPr lang="en-US" sz="1800" dirty="0">
                <a:solidFill>
                  <a:schemeClr val="bg1">
                    <a:lumMod val="50000"/>
                  </a:schemeClr>
                </a:solidFill>
                <a:latin typeface="Microsoft Sans Serif" charset="0"/>
                <a:ea typeface="Microsoft Sans Serif" charset="0"/>
                <a:cs typeface="Microsoft Sans Serif" charset="0"/>
              </a:rPr>
              <a:t>New 21-unit/29-bed, $10 million memory care expansion</a:t>
            </a:r>
          </a:p>
        </p:txBody>
      </p:sp>
      <p:sp>
        <p:nvSpPr>
          <p:cNvPr id="18" name="Rectangle 17"/>
          <p:cNvSpPr/>
          <p:nvPr/>
        </p:nvSpPr>
        <p:spPr>
          <a:xfrm>
            <a:off x="0" y="1253843"/>
            <a:ext cx="6096000" cy="9556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01316" y="1377725"/>
            <a:ext cx="5306958" cy="707886"/>
          </a:xfrm>
          <a:prstGeom prst="rect">
            <a:avLst/>
          </a:prstGeom>
        </p:spPr>
        <p:txBody>
          <a:bodyPr wrap="square">
            <a:spAutoFit/>
          </a:bodyPr>
          <a:lstStyle/>
          <a:p>
            <a:r>
              <a:rPr lang="en-US" sz="2400" dirty="0">
                <a:solidFill>
                  <a:schemeClr val="bg1"/>
                </a:solidFill>
                <a:latin typeface="Microsoft Sans Serif" charset="0"/>
                <a:ea typeface="Microsoft Sans Serif" charset="0"/>
                <a:cs typeface="Microsoft Sans Serif" charset="0"/>
              </a:rPr>
              <a:t>Senior Housing</a:t>
            </a:r>
          </a:p>
          <a:p>
            <a:r>
              <a:rPr lang="en-US" sz="1600" dirty="0">
                <a:solidFill>
                  <a:schemeClr val="bg1"/>
                </a:solidFill>
                <a:latin typeface="Microsoft Sans Serif" charset="0"/>
                <a:ea typeface="Microsoft Sans Serif" charset="0"/>
                <a:cs typeface="Microsoft Sans Serif" charset="0"/>
              </a:rPr>
              <a:t>$92,000,000 </a:t>
            </a:r>
            <a:r>
              <a:rPr lang="mr-IN" sz="1600" dirty="0">
                <a:solidFill>
                  <a:schemeClr val="bg1"/>
                </a:solidFill>
                <a:latin typeface="Microsoft Sans Serif" charset="0"/>
                <a:ea typeface="Microsoft Sans Serif" charset="0"/>
                <a:cs typeface="Microsoft Sans Serif" charset="0"/>
              </a:rPr>
              <a:t>–</a:t>
            </a:r>
            <a:r>
              <a:rPr lang="en-US" sz="1600" dirty="0">
                <a:solidFill>
                  <a:schemeClr val="bg1"/>
                </a:solidFill>
                <a:latin typeface="Microsoft Sans Serif" charset="0"/>
                <a:ea typeface="Microsoft Sans Serif" charset="0"/>
                <a:cs typeface="Microsoft Sans Serif" charset="0"/>
              </a:rPr>
              <a:t> Acquired September 4, 2018</a:t>
            </a:r>
          </a:p>
        </p:txBody>
      </p:sp>
      <p:pic>
        <p:nvPicPr>
          <p:cNvPr id="4" name="Picture 3"/>
          <p:cNvPicPr>
            <a:picLocks noChangeAspect="1"/>
          </p:cNvPicPr>
          <p:nvPr/>
        </p:nvPicPr>
        <p:blipFill rotWithShape="1">
          <a:blip r:embed="rId4" cstate="screen">
            <a:extLst>
              <a:ext uri="{28A0092B-C50C-407E-A947-70E740481C1C}">
                <a14:useLocalDpi xmlns:a14="http://schemas.microsoft.com/office/drawing/2010/main"/>
              </a:ext>
            </a:extLst>
          </a:blip>
          <a:srcRect b="-157"/>
          <a:stretch/>
        </p:blipFill>
        <p:spPr>
          <a:xfrm>
            <a:off x="6096000" y="1253843"/>
            <a:ext cx="6096000" cy="5247548"/>
          </a:xfrm>
          <a:prstGeom prst="rect">
            <a:avLst/>
          </a:prstGeom>
        </p:spPr>
      </p:pic>
    </p:spTree>
    <p:extLst>
      <p:ext uri="{BB962C8B-B14F-4D97-AF65-F5344CB8AC3E}">
        <p14:creationId xmlns:p14="http://schemas.microsoft.com/office/powerpoint/2010/main" val="3102357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5759DC93-E83D-6740-9A6C-F6397526AC9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04160" y="1243173"/>
            <a:ext cx="4991140" cy="3127865"/>
          </a:xfrm>
          <a:prstGeom prst="rect">
            <a:avLst/>
          </a:prstGeom>
        </p:spPr>
      </p:pic>
      <p:sp>
        <p:nvSpPr>
          <p:cNvPr id="17" name="Rectangle 16">
            <a:extLst>
              <a:ext uri="{FF2B5EF4-FFF2-40B4-BE49-F238E27FC236}">
                <a16:creationId xmlns="" xmlns:a16="http://schemas.microsoft.com/office/drawing/2014/main" id="{C3CB7631-E351-5847-A291-109B0636A265}"/>
              </a:ext>
            </a:extLst>
          </p:cNvPr>
          <p:cNvSpPr/>
          <p:nvPr/>
        </p:nvSpPr>
        <p:spPr>
          <a:xfrm>
            <a:off x="0" y="1243173"/>
            <a:ext cx="3108374" cy="5264160"/>
          </a:xfrm>
          <a:prstGeom prst="rect">
            <a:avLst/>
          </a:prstGeom>
          <a:solidFill>
            <a:srgbClr val="FBF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lide Number Placeholder 2"/>
          <p:cNvSpPr>
            <a:spLocks noGrp="1"/>
          </p:cNvSpPr>
          <p:nvPr>
            <p:ph type="sldNum" sz="quarter" idx="4"/>
          </p:nvPr>
        </p:nvSpPr>
        <p:spPr/>
        <p:txBody>
          <a:bodyPr/>
          <a:lstStyle/>
          <a:p>
            <a:fld id="{BB95469A-688F-E64F-82FB-9E52813A66CC}" type="slidenum">
              <a:rPr lang="en-US" smtClean="0">
                <a:solidFill>
                  <a:prstClr val="white"/>
                </a:solidFill>
              </a:rPr>
              <a:pPr/>
              <a:t>22</a:t>
            </a:fld>
            <a:endParaRPr lang="en-US" dirty="0">
              <a:solidFill>
                <a:prstClr val="white"/>
              </a:solidFill>
            </a:endParaRPr>
          </a:p>
        </p:txBody>
      </p:sp>
      <p:pic>
        <p:nvPicPr>
          <p:cNvPr id="7" name="Picture 6">
            <a:extLst>
              <a:ext uri="{FF2B5EF4-FFF2-40B4-BE49-F238E27FC236}">
                <a16:creationId xmlns="" xmlns:a16="http://schemas.microsoft.com/office/drawing/2014/main" id="{CE70495D-5434-6C46-9D68-AE526B35D59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2550" y="2541207"/>
            <a:ext cx="2183274" cy="2616718"/>
          </a:xfrm>
          <a:prstGeom prst="rect">
            <a:avLst/>
          </a:prstGeom>
        </p:spPr>
      </p:pic>
      <p:sp>
        <p:nvSpPr>
          <p:cNvPr id="8" name="Rectangle 7">
            <a:extLst>
              <a:ext uri="{FF2B5EF4-FFF2-40B4-BE49-F238E27FC236}">
                <a16:creationId xmlns="" xmlns:a16="http://schemas.microsoft.com/office/drawing/2014/main" id="{57B51796-559C-474B-B128-1B204DDB495E}"/>
              </a:ext>
            </a:extLst>
          </p:cNvPr>
          <p:cNvSpPr/>
          <p:nvPr/>
        </p:nvSpPr>
        <p:spPr>
          <a:xfrm>
            <a:off x="5096079" y="4927979"/>
            <a:ext cx="2685768" cy="1477328"/>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spcAft>
                <a:spcPts val="300"/>
              </a:spcAft>
              <a:buClr>
                <a:srgbClr val="00B050"/>
              </a:buClr>
            </a:pPr>
            <a:r>
              <a:rPr lang="en-US" sz="1600" dirty="0">
                <a:solidFill>
                  <a:prstClr val="white">
                    <a:lumMod val="50000"/>
                  </a:prstClr>
                </a:solidFill>
                <a:latin typeface="Microsoft Sans Serif" charset="0"/>
                <a:ea typeface="Microsoft Sans Serif" charset="0"/>
                <a:cs typeface="Microsoft Sans Serif" charset="0"/>
              </a:rPr>
              <a:t>Independent Living</a:t>
            </a:r>
          </a:p>
          <a:p>
            <a:pPr>
              <a:spcAft>
                <a:spcPts val="300"/>
              </a:spcAft>
              <a:buClr>
                <a:srgbClr val="00B050"/>
              </a:buClr>
            </a:pPr>
            <a:r>
              <a:rPr lang="en-US" sz="1600" dirty="0">
                <a:solidFill>
                  <a:prstClr val="white">
                    <a:lumMod val="50000"/>
                  </a:prstClr>
                </a:solidFill>
                <a:latin typeface="Microsoft Sans Serif" charset="0"/>
                <a:ea typeface="Microsoft Sans Serif" charset="0"/>
                <a:cs typeface="Microsoft Sans Serif" charset="0"/>
              </a:rPr>
              <a:t>Assisted Living</a:t>
            </a:r>
          </a:p>
          <a:p>
            <a:pPr>
              <a:spcAft>
                <a:spcPts val="300"/>
              </a:spcAft>
              <a:buClr>
                <a:srgbClr val="00B050"/>
              </a:buClr>
            </a:pPr>
            <a:r>
              <a:rPr lang="en-US" sz="1600" dirty="0">
                <a:solidFill>
                  <a:prstClr val="white">
                    <a:lumMod val="50000"/>
                  </a:prstClr>
                </a:solidFill>
                <a:latin typeface="Microsoft Sans Serif" charset="0"/>
                <a:ea typeface="Microsoft Sans Serif" charset="0"/>
                <a:cs typeface="Microsoft Sans Serif" charset="0"/>
              </a:rPr>
              <a:t>Memory Care (Current)</a:t>
            </a:r>
          </a:p>
          <a:p>
            <a:pPr>
              <a:spcAft>
                <a:spcPts val="300"/>
              </a:spcAft>
              <a:buClr>
                <a:srgbClr val="00B050"/>
              </a:buClr>
            </a:pPr>
            <a:r>
              <a:rPr lang="en-US" sz="1600" dirty="0">
                <a:solidFill>
                  <a:prstClr val="white">
                    <a:lumMod val="50000"/>
                  </a:prstClr>
                </a:solidFill>
                <a:latin typeface="Microsoft Sans Serif" charset="0"/>
                <a:ea typeface="Microsoft Sans Serif" charset="0"/>
                <a:cs typeface="Microsoft Sans Serif" charset="0"/>
              </a:rPr>
              <a:t>Memory Care (Expansion)</a:t>
            </a:r>
          </a:p>
          <a:p>
            <a:pPr>
              <a:spcAft>
                <a:spcPts val="300"/>
              </a:spcAft>
              <a:buClr>
                <a:srgbClr val="00B050"/>
              </a:buClr>
            </a:pPr>
            <a:r>
              <a:rPr lang="en-US" sz="1600" dirty="0">
                <a:solidFill>
                  <a:prstClr val="white">
                    <a:lumMod val="50000"/>
                  </a:prstClr>
                </a:solidFill>
                <a:latin typeface="Microsoft Sans Serif" charset="0"/>
                <a:ea typeface="Microsoft Sans Serif" charset="0"/>
                <a:cs typeface="Microsoft Sans Serif" charset="0"/>
              </a:rPr>
              <a:t>Total</a:t>
            </a:r>
          </a:p>
        </p:txBody>
      </p:sp>
      <p:sp>
        <p:nvSpPr>
          <p:cNvPr id="9" name="Rectangle 8">
            <a:extLst>
              <a:ext uri="{FF2B5EF4-FFF2-40B4-BE49-F238E27FC236}">
                <a16:creationId xmlns="" xmlns:a16="http://schemas.microsoft.com/office/drawing/2014/main" id="{28A3DB27-DFB8-FF48-9B6B-EB06669D98E0}"/>
              </a:ext>
            </a:extLst>
          </p:cNvPr>
          <p:cNvSpPr/>
          <p:nvPr/>
        </p:nvSpPr>
        <p:spPr>
          <a:xfrm>
            <a:off x="5096080" y="4512328"/>
            <a:ext cx="2685767" cy="461665"/>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sz="2400" dirty="0">
                <a:solidFill>
                  <a:srgbClr val="013C71"/>
                </a:solidFill>
                <a:latin typeface="Microsoft Sans Serif" charset="0"/>
                <a:ea typeface="Microsoft Sans Serif" charset="0"/>
                <a:cs typeface="Microsoft Sans Serif" charset="0"/>
              </a:rPr>
              <a:t>Acuity Type</a:t>
            </a:r>
          </a:p>
        </p:txBody>
      </p:sp>
      <p:sp>
        <p:nvSpPr>
          <p:cNvPr id="10" name="Rectangle 9">
            <a:extLst>
              <a:ext uri="{FF2B5EF4-FFF2-40B4-BE49-F238E27FC236}">
                <a16:creationId xmlns="" xmlns:a16="http://schemas.microsoft.com/office/drawing/2014/main" id="{34167CA4-E406-1F44-9019-CA199F52F7D2}"/>
              </a:ext>
            </a:extLst>
          </p:cNvPr>
          <p:cNvSpPr/>
          <p:nvPr/>
        </p:nvSpPr>
        <p:spPr>
          <a:xfrm>
            <a:off x="8184537" y="4927979"/>
            <a:ext cx="785947" cy="1477328"/>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spcAft>
                <a:spcPts val="300"/>
              </a:spcAft>
              <a:buClr>
                <a:srgbClr val="00B050"/>
              </a:buClr>
            </a:pPr>
            <a:r>
              <a:rPr lang="en-US" sz="1600" dirty="0">
                <a:solidFill>
                  <a:prstClr val="white">
                    <a:lumMod val="50000"/>
                  </a:prstClr>
                </a:solidFill>
                <a:latin typeface="Microsoft Sans Serif" charset="0"/>
                <a:ea typeface="Microsoft Sans Serif" charset="0"/>
                <a:cs typeface="Microsoft Sans Serif" charset="0"/>
              </a:rPr>
              <a:t>201</a:t>
            </a:r>
          </a:p>
          <a:p>
            <a:pPr algn="r">
              <a:spcAft>
                <a:spcPts val="300"/>
              </a:spcAft>
              <a:buClr>
                <a:srgbClr val="00B050"/>
              </a:buClr>
            </a:pPr>
            <a:r>
              <a:rPr lang="en-US" sz="1600" dirty="0">
                <a:solidFill>
                  <a:prstClr val="white">
                    <a:lumMod val="50000"/>
                  </a:prstClr>
                </a:solidFill>
                <a:latin typeface="Microsoft Sans Serif" charset="0"/>
                <a:ea typeface="Microsoft Sans Serif" charset="0"/>
                <a:cs typeface="Microsoft Sans Serif" charset="0"/>
              </a:rPr>
              <a:t>73</a:t>
            </a:r>
          </a:p>
          <a:p>
            <a:pPr algn="r">
              <a:spcAft>
                <a:spcPts val="300"/>
              </a:spcAft>
              <a:buClr>
                <a:srgbClr val="00B050"/>
              </a:buClr>
            </a:pPr>
            <a:r>
              <a:rPr lang="en-US" sz="1600" dirty="0">
                <a:solidFill>
                  <a:prstClr val="white">
                    <a:lumMod val="50000"/>
                  </a:prstClr>
                </a:solidFill>
                <a:latin typeface="Microsoft Sans Serif" charset="0"/>
                <a:ea typeface="Microsoft Sans Serif" charset="0"/>
                <a:cs typeface="Microsoft Sans Serif" charset="0"/>
              </a:rPr>
              <a:t>12</a:t>
            </a:r>
          </a:p>
          <a:p>
            <a:pPr algn="r">
              <a:spcAft>
                <a:spcPts val="300"/>
              </a:spcAft>
              <a:buClr>
                <a:srgbClr val="00B050"/>
              </a:buClr>
            </a:pPr>
            <a:r>
              <a:rPr lang="en-US" sz="1600" dirty="0">
                <a:solidFill>
                  <a:prstClr val="white">
                    <a:lumMod val="50000"/>
                  </a:prstClr>
                </a:solidFill>
                <a:latin typeface="Microsoft Sans Serif" charset="0"/>
                <a:ea typeface="Microsoft Sans Serif" charset="0"/>
                <a:cs typeface="Microsoft Sans Serif" charset="0"/>
              </a:rPr>
              <a:t>23</a:t>
            </a:r>
          </a:p>
          <a:p>
            <a:pPr algn="r">
              <a:spcAft>
                <a:spcPts val="300"/>
              </a:spcAft>
              <a:buClr>
                <a:srgbClr val="00B050"/>
              </a:buClr>
            </a:pPr>
            <a:r>
              <a:rPr lang="en-US" sz="1600" dirty="0">
                <a:solidFill>
                  <a:prstClr val="white">
                    <a:lumMod val="50000"/>
                  </a:prstClr>
                </a:solidFill>
                <a:latin typeface="Microsoft Sans Serif" charset="0"/>
                <a:ea typeface="Microsoft Sans Serif" charset="0"/>
                <a:cs typeface="Microsoft Sans Serif" charset="0"/>
              </a:rPr>
              <a:t>309</a:t>
            </a:r>
          </a:p>
        </p:txBody>
      </p:sp>
      <p:sp>
        <p:nvSpPr>
          <p:cNvPr id="11" name="Rectangle 10">
            <a:extLst>
              <a:ext uri="{FF2B5EF4-FFF2-40B4-BE49-F238E27FC236}">
                <a16:creationId xmlns="" xmlns:a16="http://schemas.microsoft.com/office/drawing/2014/main" id="{9C5C6C32-9CF2-5B48-B9D2-16DC077F5A99}"/>
              </a:ext>
            </a:extLst>
          </p:cNvPr>
          <p:cNvSpPr/>
          <p:nvPr/>
        </p:nvSpPr>
        <p:spPr>
          <a:xfrm>
            <a:off x="8184539" y="4512328"/>
            <a:ext cx="910234" cy="461665"/>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sz="2400" dirty="0">
                <a:solidFill>
                  <a:srgbClr val="013C71"/>
                </a:solidFill>
                <a:latin typeface="Microsoft Sans Serif" charset="0"/>
                <a:ea typeface="Microsoft Sans Serif" charset="0"/>
                <a:cs typeface="Microsoft Sans Serif" charset="0"/>
              </a:rPr>
              <a:t>Units</a:t>
            </a:r>
          </a:p>
        </p:txBody>
      </p:sp>
      <p:sp>
        <p:nvSpPr>
          <p:cNvPr id="12" name="Rectangle 11">
            <a:extLst>
              <a:ext uri="{FF2B5EF4-FFF2-40B4-BE49-F238E27FC236}">
                <a16:creationId xmlns="" xmlns:a16="http://schemas.microsoft.com/office/drawing/2014/main" id="{C43B9B7B-8D47-9D46-B550-66A4B3EEBF71}"/>
              </a:ext>
            </a:extLst>
          </p:cNvPr>
          <p:cNvSpPr/>
          <p:nvPr/>
        </p:nvSpPr>
        <p:spPr>
          <a:xfrm>
            <a:off x="9628404" y="4927979"/>
            <a:ext cx="785947" cy="1477328"/>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spcAft>
                <a:spcPts val="300"/>
              </a:spcAft>
              <a:buClr>
                <a:srgbClr val="00B050"/>
              </a:buClr>
            </a:pPr>
            <a:r>
              <a:rPr lang="en-US" sz="1600" dirty="0">
                <a:solidFill>
                  <a:prstClr val="white">
                    <a:lumMod val="50000"/>
                  </a:prstClr>
                </a:solidFill>
                <a:latin typeface="Microsoft Sans Serif" charset="0"/>
                <a:ea typeface="Microsoft Sans Serif" charset="0"/>
                <a:cs typeface="Microsoft Sans Serif" charset="0"/>
              </a:rPr>
              <a:t>201</a:t>
            </a:r>
          </a:p>
          <a:p>
            <a:pPr algn="r">
              <a:spcAft>
                <a:spcPts val="300"/>
              </a:spcAft>
              <a:buClr>
                <a:srgbClr val="00B050"/>
              </a:buClr>
            </a:pPr>
            <a:r>
              <a:rPr lang="en-US" sz="1600" dirty="0">
                <a:solidFill>
                  <a:prstClr val="white">
                    <a:lumMod val="50000"/>
                  </a:prstClr>
                </a:solidFill>
                <a:latin typeface="Microsoft Sans Serif" charset="0"/>
                <a:ea typeface="Microsoft Sans Serif" charset="0"/>
                <a:cs typeface="Microsoft Sans Serif" charset="0"/>
              </a:rPr>
              <a:t>73</a:t>
            </a:r>
          </a:p>
          <a:p>
            <a:pPr algn="r">
              <a:spcAft>
                <a:spcPts val="300"/>
              </a:spcAft>
              <a:buClr>
                <a:srgbClr val="00B050"/>
              </a:buClr>
            </a:pPr>
            <a:r>
              <a:rPr lang="en-US" sz="1600" dirty="0">
                <a:solidFill>
                  <a:prstClr val="white">
                    <a:lumMod val="50000"/>
                  </a:prstClr>
                </a:solidFill>
                <a:latin typeface="Microsoft Sans Serif" charset="0"/>
                <a:ea typeface="Microsoft Sans Serif" charset="0"/>
                <a:cs typeface="Microsoft Sans Serif" charset="0"/>
              </a:rPr>
              <a:t>20</a:t>
            </a:r>
          </a:p>
          <a:p>
            <a:pPr algn="r">
              <a:spcAft>
                <a:spcPts val="300"/>
              </a:spcAft>
              <a:buClr>
                <a:srgbClr val="00B050"/>
              </a:buClr>
            </a:pPr>
            <a:r>
              <a:rPr lang="en-US" sz="1600" dirty="0">
                <a:solidFill>
                  <a:prstClr val="white">
                    <a:lumMod val="50000"/>
                  </a:prstClr>
                </a:solidFill>
                <a:latin typeface="Microsoft Sans Serif" charset="0"/>
                <a:ea typeface="Microsoft Sans Serif" charset="0"/>
                <a:cs typeface="Microsoft Sans Serif" charset="0"/>
              </a:rPr>
              <a:t>29</a:t>
            </a:r>
          </a:p>
          <a:p>
            <a:pPr algn="r">
              <a:spcAft>
                <a:spcPts val="300"/>
              </a:spcAft>
              <a:buClr>
                <a:srgbClr val="00B050"/>
              </a:buClr>
            </a:pPr>
            <a:r>
              <a:rPr lang="en-US" sz="1600" dirty="0">
                <a:solidFill>
                  <a:prstClr val="white">
                    <a:lumMod val="50000"/>
                  </a:prstClr>
                </a:solidFill>
                <a:latin typeface="Microsoft Sans Serif" charset="0"/>
                <a:ea typeface="Microsoft Sans Serif" charset="0"/>
                <a:cs typeface="Microsoft Sans Serif" charset="0"/>
              </a:rPr>
              <a:t>323</a:t>
            </a:r>
          </a:p>
        </p:txBody>
      </p:sp>
      <p:sp>
        <p:nvSpPr>
          <p:cNvPr id="13" name="Rectangle 12">
            <a:extLst>
              <a:ext uri="{FF2B5EF4-FFF2-40B4-BE49-F238E27FC236}">
                <a16:creationId xmlns="" xmlns:a16="http://schemas.microsoft.com/office/drawing/2014/main" id="{816C3C74-7EA9-8F46-B28B-8D45FED23360}"/>
              </a:ext>
            </a:extLst>
          </p:cNvPr>
          <p:cNvSpPr/>
          <p:nvPr/>
        </p:nvSpPr>
        <p:spPr>
          <a:xfrm>
            <a:off x="9628406" y="4512328"/>
            <a:ext cx="910234" cy="461665"/>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sz="2400" dirty="0">
                <a:solidFill>
                  <a:srgbClr val="013C71"/>
                </a:solidFill>
                <a:latin typeface="Microsoft Sans Serif" charset="0"/>
                <a:ea typeface="Microsoft Sans Serif" charset="0"/>
                <a:cs typeface="Microsoft Sans Serif" charset="0"/>
              </a:rPr>
              <a:t>Beds</a:t>
            </a:r>
          </a:p>
        </p:txBody>
      </p:sp>
      <p:cxnSp>
        <p:nvCxnSpPr>
          <p:cNvPr id="15" name="Straight Connector 14">
            <a:extLst>
              <a:ext uri="{FF2B5EF4-FFF2-40B4-BE49-F238E27FC236}">
                <a16:creationId xmlns="" xmlns:a16="http://schemas.microsoft.com/office/drawing/2014/main" id="{55411D76-7B8E-C743-981C-26781A79180A}"/>
              </a:ext>
            </a:extLst>
          </p:cNvPr>
          <p:cNvCxnSpPr>
            <a:cxnSpLocks/>
          </p:cNvCxnSpPr>
          <p:nvPr/>
        </p:nvCxnSpPr>
        <p:spPr>
          <a:xfrm>
            <a:off x="5136164" y="6066544"/>
            <a:ext cx="5318272"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5" name="Title 1"/>
          <p:cNvSpPr>
            <a:spLocks noGrp="1"/>
          </p:cNvSpPr>
          <p:nvPr>
            <p:ph type="title"/>
          </p:nvPr>
        </p:nvSpPr>
        <p:spPr>
          <a:xfrm>
            <a:off x="501316" y="1"/>
            <a:ext cx="8862140" cy="1109278"/>
          </a:xfrm>
        </p:spPr>
        <p:txBody>
          <a:bodyPr>
            <a:normAutofit/>
          </a:bodyPr>
          <a:lstStyle/>
          <a:p>
            <a:r>
              <a:rPr lang="en-US" dirty="0"/>
              <a:t>Courtyard at Mt. Tabor Memory Care Expansion</a:t>
            </a:r>
            <a:endParaRPr lang="en-US" sz="1800" dirty="0"/>
          </a:p>
        </p:txBody>
      </p:sp>
      <p:pic>
        <p:nvPicPr>
          <p:cNvPr id="14" name="Picture 13">
            <a:extLst>
              <a:ext uri="{FF2B5EF4-FFF2-40B4-BE49-F238E27FC236}">
                <a16:creationId xmlns="" xmlns:a16="http://schemas.microsoft.com/office/drawing/2014/main" id="{B5F7F7EC-30E4-D64E-9252-159CCAF79A1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05074" y="1243173"/>
            <a:ext cx="4686926" cy="3127865"/>
          </a:xfrm>
          <a:prstGeom prst="rect">
            <a:avLst/>
          </a:prstGeom>
        </p:spPr>
      </p:pic>
      <p:cxnSp>
        <p:nvCxnSpPr>
          <p:cNvPr id="22" name="Straight Connector 21">
            <a:extLst>
              <a:ext uri="{FF2B5EF4-FFF2-40B4-BE49-F238E27FC236}">
                <a16:creationId xmlns="" xmlns:a16="http://schemas.microsoft.com/office/drawing/2014/main" id="{EBB21559-6C71-7D44-966D-CED5AF824D93}"/>
              </a:ext>
            </a:extLst>
          </p:cNvPr>
          <p:cNvCxnSpPr>
            <a:cxnSpLocks/>
          </p:cNvCxnSpPr>
          <p:nvPr/>
        </p:nvCxnSpPr>
        <p:spPr>
          <a:xfrm flipV="1">
            <a:off x="7505074" y="1243174"/>
            <a:ext cx="0" cy="31278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56705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900" dirty="0"/>
              <a:t>Strategic Student &amp; Senior Housing Trust, Inc. Goals</a:t>
            </a:r>
          </a:p>
        </p:txBody>
      </p:sp>
      <p:sp>
        <p:nvSpPr>
          <p:cNvPr id="3" name="Slide Number Placeholder 2"/>
          <p:cNvSpPr>
            <a:spLocks noGrp="1"/>
          </p:cNvSpPr>
          <p:nvPr>
            <p:ph type="sldNum" sz="quarter" idx="4"/>
          </p:nvPr>
        </p:nvSpPr>
        <p:spPr/>
        <p:txBody>
          <a:bodyPr/>
          <a:lstStyle/>
          <a:p>
            <a:fld id="{BB95469A-688F-E64F-82FB-9E52813A66CC}" type="slidenum">
              <a:rPr lang="en-US" smtClean="0"/>
              <a:pPr/>
              <a:t>23</a:t>
            </a:fld>
            <a:endParaRPr lang="en-US" dirty="0"/>
          </a:p>
        </p:txBody>
      </p:sp>
      <p:sp>
        <p:nvSpPr>
          <p:cNvPr id="16" name="Content Placeholder 2"/>
          <p:cNvSpPr txBox="1">
            <a:spLocks/>
          </p:cNvSpPr>
          <p:nvPr/>
        </p:nvSpPr>
        <p:spPr>
          <a:xfrm>
            <a:off x="5649769" y="3860908"/>
            <a:ext cx="2238670" cy="67374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82C213"/>
              </a:buClr>
              <a:buFont typeface="Arial"/>
              <a:buChar char="•"/>
              <a:defRPr sz="3200" kern="1200">
                <a:solidFill>
                  <a:srgbClr val="094D8B"/>
                </a:solidFill>
                <a:latin typeface="+mn-lt"/>
                <a:ea typeface="+mn-ea"/>
                <a:cs typeface="+mn-cs"/>
              </a:defRPr>
            </a:lvl1pPr>
            <a:lvl2pPr marL="742950" indent="-285750" algn="l" defTabSz="457200" rtl="0" eaLnBrk="1" latinLnBrk="0" hangingPunct="1">
              <a:spcBef>
                <a:spcPct val="20000"/>
              </a:spcBef>
              <a:buClr>
                <a:srgbClr val="82C213"/>
              </a:buClr>
              <a:buFont typeface="Arial"/>
              <a:buChar char="–"/>
              <a:defRPr sz="2800" kern="1200">
                <a:solidFill>
                  <a:srgbClr val="094D8B"/>
                </a:solidFill>
                <a:latin typeface="+mn-lt"/>
                <a:ea typeface="+mn-ea"/>
                <a:cs typeface="+mn-cs"/>
              </a:defRPr>
            </a:lvl2pPr>
            <a:lvl3pPr marL="1143000" indent="-228600" algn="l" defTabSz="457200" rtl="0" eaLnBrk="1" latinLnBrk="0" hangingPunct="1">
              <a:spcBef>
                <a:spcPct val="20000"/>
              </a:spcBef>
              <a:buClr>
                <a:srgbClr val="82C213"/>
              </a:buClr>
              <a:buFont typeface="Arial"/>
              <a:buChar char="•"/>
              <a:defRPr sz="2400" kern="1200">
                <a:solidFill>
                  <a:srgbClr val="094D8B"/>
                </a:solidFill>
                <a:latin typeface="+mn-lt"/>
                <a:ea typeface="+mn-ea"/>
                <a:cs typeface="+mn-cs"/>
              </a:defRPr>
            </a:lvl3pPr>
            <a:lvl4pPr marL="16002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4pPr>
            <a:lvl5pPr marL="20574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3D879A"/>
              </a:buClr>
              <a:buNone/>
            </a:pPr>
            <a:r>
              <a:rPr lang="en-US" sz="1800" dirty="0">
                <a:solidFill>
                  <a:schemeClr val="bg1">
                    <a:lumMod val="50000"/>
                  </a:schemeClr>
                </a:solidFill>
                <a:latin typeface="Microsoft Sans Serif" charset="0"/>
                <a:ea typeface="Microsoft Sans Serif" charset="0"/>
                <a:cs typeface="Microsoft Sans Serif" charset="0"/>
              </a:rPr>
              <a:t>Capital</a:t>
            </a:r>
            <a:br>
              <a:rPr lang="en-US" sz="1800" dirty="0">
                <a:solidFill>
                  <a:schemeClr val="bg1">
                    <a:lumMod val="50000"/>
                  </a:schemeClr>
                </a:solidFill>
                <a:latin typeface="Microsoft Sans Serif" charset="0"/>
                <a:ea typeface="Microsoft Sans Serif" charset="0"/>
                <a:cs typeface="Microsoft Sans Serif" charset="0"/>
              </a:rPr>
            </a:br>
            <a:r>
              <a:rPr lang="en-US" sz="1800">
                <a:solidFill>
                  <a:schemeClr val="bg1">
                    <a:lumMod val="50000"/>
                  </a:schemeClr>
                </a:solidFill>
                <a:latin typeface="Microsoft Sans Serif" charset="0"/>
                <a:ea typeface="Microsoft Sans Serif" charset="0"/>
                <a:cs typeface="Microsoft Sans Serif" charset="0"/>
              </a:rPr>
              <a:t>Appreciation Goal</a:t>
            </a:r>
            <a:endParaRPr lang="en-US" sz="1800" dirty="0">
              <a:solidFill>
                <a:schemeClr val="bg1">
                  <a:lumMod val="50000"/>
                </a:schemeClr>
              </a:solidFill>
              <a:latin typeface="Microsoft Sans Serif" charset="0"/>
              <a:ea typeface="Microsoft Sans Serif" charset="0"/>
              <a:cs typeface="Microsoft Sans Serif" charset="0"/>
            </a:endParaRPr>
          </a:p>
        </p:txBody>
      </p:sp>
      <p:pic>
        <p:nvPicPr>
          <p:cNvPr id="17" name="Picture 1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36060" y="3659679"/>
            <a:ext cx="1012491" cy="1014201"/>
          </a:xfrm>
          <a:prstGeom prst="rect">
            <a:avLst/>
          </a:prstGeom>
        </p:spPr>
      </p:pic>
      <p:sp>
        <p:nvSpPr>
          <p:cNvPr id="18" name="Content Placeholder 2"/>
          <p:cNvSpPr txBox="1">
            <a:spLocks/>
          </p:cNvSpPr>
          <p:nvPr/>
        </p:nvSpPr>
        <p:spPr>
          <a:xfrm>
            <a:off x="5649770" y="2227460"/>
            <a:ext cx="1929650" cy="67459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82C213"/>
              </a:buClr>
              <a:buFont typeface="Arial"/>
              <a:buChar char="•"/>
              <a:defRPr sz="3200" kern="1200">
                <a:solidFill>
                  <a:srgbClr val="094D8B"/>
                </a:solidFill>
                <a:latin typeface="+mn-lt"/>
                <a:ea typeface="+mn-ea"/>
                <a:cs typeface="+mn-cs"/>
              </a:defRPr>
            </a:lvl1pPr>
            <a:lvl2pPr marL="742950" indent="-285750" algn="l" defTabSz="457200" rtl="0" eaLnBrk="1" latinLnBrk="0" hangingPunct="1">
              <a:spcBef>
                <a:spcPct val="20000"/>
              </a:spcBef>
              <a:buClr>
                <a:srgbClr val="82C213"/>
              </a:buClr>
              <a:buFont typeface="Arial"/>
              <a:buChar char="–"/>
              <a:defRPr sz="2800" kern="1200">
                <a:solidFill>
                  <a:srgbClr val="094D8B"/>
                </a:solidFill>
                <a:latin typeface="+mn-lt"/>
                <a:ea typeface="+mn-ea"/>
                <a:cs typeface="+mn-cs"/>
              </a:defRPr>
            </a:lvl2pPr>
            <a:lvl3pPr marL="1143000" indent="-228600" algn="l" defTabSz="457200" rtl="0" eaLnBrk="1" latinLnBrk="0" hangingPunct="1">
              <a:spcBef>
                <a:spcPct val="20000"/>
              </a:spcBef>
              <a:buClr>
                <a:srgbClr val="82C213"/>
              </a:buClr>
              <a:buFont typeface="Arial"/>
              <a:buChar char="•"/>
              <a:defRPr sz="2400" kern="1200">
                <a:solidFill>
                  <a:srgbClr val="094D8B"/>
                </a:solidFill>
                <a:latin typeface="+mn-lt"/>
                <a:ea typeface="+mn-ea"/>
                <a:cs typeface="+mn-cs"/>
              </a:defRPr>
            </a:lvl3pPr>
            <a:lvl4pPr marL="16002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4pPr>
            <a:lvl5pPr marL="20574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3D879A"/>
              </a:buClr>
              <a:buNone/>
            </a:pPr>
            <a:r>
              <a:rPr lang="en-US" sz="1800" dirty="0">
                <a:solidFill>
                  <a:schemeClr val="bg1">
                    <a:lumMod val="50000"/>
                  </a:schemeClr>
                </a:solidFill>
                <a:latin typeface="Microsoft Sans Serif" charset="0"/>
                <a:ea typeface="Microsoft Sans Serif" charset="0"/>
                <a:cs typeface="Microsoft Sans Serif" charset="0"/>
              </a:rPr>
              <a:t>Recession</a:t>
            </a:r>
            <a:br>
              <a:rPr lang="en-US" sz="1800" dirty="0">
                <a:solidFill>
                  <a:schemeClr val="bg1">
                    <a:lumMod val="50000"/>
                  </a:schemeClr>
                </a:solidFill>
                <a:latin typeface="Microsoft Sans Serif" charset="0"/>
                <a:ea typeface="Microsoft Sans Serif" charset="0"/>
                <a:cs typeface="Microsoft Sans Serif" charset="0"/>
              </a:rPr>
            </a:br>
            <a:r>
              <a:rPr lang="en-US" sz="1800" dirty="0">
                <a:solidFill>
                  <a:schemeClr val="bg1">
                    <a:lumMod val="50000"/>
                  </a:schemeClr>
                </a:solidFill>
                <a:latin typeface="Microsoft Sans Serif" charset="0"/>
                <a:ea typeface="Microsoft Sans Serif" charset="0"/>
                <a:cs typeface="Microsoft Sans Serif" charset="0"/>
              </a:rPr>
              <a:t>Resistant</a:t>
            </a:r>
            <a:r>
              <a:rPr lang="en-US" sz="1800" baseline="30000" dirty="0">
                <a:solidFill>
                  <a:schemeClr val="bg1">
                    <a:lumMod val="50000"/>
                  </a:schemeClr>
                </a:solidFill>
                <a:latin typeface="Microsoft Sans Serif" charset="0"/>
                <a:ea typeface="Microsoft Sans Serif" charset="0"/>
                <a:cs typeface="Microsoft Sans Serif" charset="0"/>
              </a:rPr>
              <a:t>1</a:t>
            </a:r>
          </a:p>
        </p:txBody>
      </p:sp>
      <p:pic>
        <p:nvPicPr>
          <p:cNvPr id="19" name="Picture 1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36061" y="2000094"/>
            <a:ext cx="1012490" cy="1014200"/>
          </a:xfrm>
          <a:prstGeom prst="rect">
            <a:avLst/>
          </a:prstGeom>
        </p:spPr>
      </p:pic>
      <p:sp>
        <p:nvSpPr>
          <p:cNvPr id="24" name="Content Placeholder 2"/>
          <p:cNvSpPr txBox="1">
            <a:spLocks/>
          </p:cNvSpPr>
          <p:nvPr/>
        </p:nvSpPr>
        <p:spPr>
          <a:xfrm>
            <a:off x="1703936" y="3737004"/>
            <a:ext cx="2370910" cy="98814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82C213"/>
              </a:buClr>
              <a:buFont typeface="Arial"/>
              <a:buChar char="•"/>
              <a:defRPr sz="3200" kern="1200">
                <a:solidFill>
                  <a:srgbClr val="094D8B"/>
                </a:solidFill>
                <a:latin typeface="+mn-lt"/>
                <a:ea typeface="+mn-ea"/>
                <a:cs typeface="+mn-cs"/>
              </a:defRPr>
            </a:lvl1pPr>
            <a:lvl2pPr marL="742950" indent="-285750" algn="l" defTabSz="457200" rtl="0" eaLnBrk="1" latinLnBrk="0" hangingPunct="1">
              <a:spcBef>
                <a:spcPct val="20000"/>
              </a:spcBef>
              <a:buClr>
                <a:srgbClr val="82C213"/>
              </a:buClr>
              <a:buFont typeface="Arial"/>
              <a:buChar char="–"/>
              <a:defRPr sz="2800" kern="1200">
                <a:solidFill>
                  <a:srgbClr val="094D8B"/>
                </a:solidFill>
                <a:latin typeface="+mn-lt"/>
                <a:ea typeface="+mn-ea"/>
                <a:cs typeface="+mn-cs"/>
              </a:defRPr>
            </a:lvl2pPr>
            <a:lvl3pPr marL="1143000" indent="-228600" algn="l" defTabSz="457200" rtl="0" eaLnBrk="1" latinLnBrk="0" hangingPunct="1">
              <a:spcBef>
                <a:spcPct val="20000"/>
              </a:spcBef>
              <a:buClr>
                <a:srgbClr val="82C213"/>
              </a:buClr>
              <a:buFont typeface="Arial"/>
              <a:buChar char="•"/>
              <a:defRPr sz="2400" kern="1200">
                <a:solidFill>
                  <a:srgbClr val="094D8B"/>
                </a:solidFill>
                <a:latin typeface="+mn-lt"/>
                <a:ea typeface="+mn-ea"/>
                <a:cs typeface="+mn-cs"/>
              </a:defRPr>
            </a:lvl3pPr>
            <a:lvl4pPr marL="16002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4pPr>
            <a:lvl5pPr marL="20574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3D879A"/>
              </a:buClr>
              <a:buNone/>
            </a:pPr>
            <a:r>
              <a:rPr lang="en-US" sz="1800" dirty="0">
                <a:solidFill>
                  <a:schemeClr val="bg1">
                    <a:lumMod val="50000"/>
                  </a:schemeClr>
                </a:solidFill>
                <a:latin typeface="Microsoft Sans Serif" charset="0"/>
                <a:ea typeface="Microsoft Sans Serif" charset="0"/>
                <a:cs typeface="Microsoft Sans Serif" charset="0"/>
              </a:rPr>
              <a:t>Goal of Meeting</a:t>
            </a:r>
            <a:br>
              <a:rPr lang="en-US" sz="1800" dirty="0">
                <a:solidFill>
                  <a:schemeClr val="bg1">
                    <a:lumMod val="50000"/>
                  </a:schemeClr>
                </a:solidFill>
                <a:latin typeface="Microsoft Sans Serif" charset="0"/>
                <a:ea typeface="Microsoft Sans Serif" charset="0"/>
                <a:cs typeface="Microsoft Sans Serif" charset="0"/>
              </a:rPr>
            </a:br>
            <a:r>
              <a:rPr lang="en-US" sz="1800" dirty="0">
                <a:solidFill>
                  <a:schemeClr val="bg1">
                    <a:lumMod val="50000"/>
                  </a:schemeClr>
                </a:solidFill>
                <a:latin typeface="Microsoft Sans Serif" charset="0"/>
                <a:ea typeface="Microsoft Sans Serif" charset="0"/>
                <a:cs typeface="Microsoft Sans Serif" charset="0"/>
              </a:rPr>
              <a:t>Current &amp; Future</a:t>
            </a:r>
            <a:br>
              <a:rPr lang="en-US" sz="1800" dirty="0">
                <a:solidFill>
                  <a:schemeClr val="bg1">
                    <a:lumMod val="50000"/>
                  </a:schemeClr>
                </a:solidFill>
                <a:latin typeface="Microsoft Sans Serif" charset="0"/>
                <a:ea typeface="Microsoft Sans Serif" charset="0"/>
                <a:cs typeface="Microsoft Sans Serif" charset="0"/>
              </a:rPr>
            </a:br>
            <a:r>
              <a:rPr lang="en-US" sz="1800" dirty="0">
                <a:solidFill>
                  <a:schemeClr val="bg1">
                    <a:lumMod val="50000"/>
                  </a:schemeClr>
                </a:solidFill>
                <a:latin typeface="Microsoft Sans Serif" charset="0"/>
                <a:ea typeface="Microsoft Sans Serif" charset="0"/>
                <a:cs typeface="Microsoft Sans Serif" charset="0"/>
              </a:rPr>
              <a:t>Income Needs</a:t>
            </a:r>
            <a:r>
              <a:rPr lang="en-US" sz="1800" baseline="30000" dirty="0">
                <a:solidFill>
                  <a:schemeClr val="bg1">
                    <a:lumMod val="50000"/>
                  </a:schemeClr>
                </a:solidFill>
                <a:latin typeface="Microsoft Sans Serif" charset="0"/>
                <a:ea typeface="Microsoft Sans Serif" charset="0"/>
                <a:cs typeface="Microsoft Sans Serif" charset="0"/>
              </a:rPr>
              <a:t>3</a:t>
            </a:r>
            <a:endParaRPr lang="en-US" sz="1800" dirty="0">
              <a:solidFill>
                <a:schemeClr val="bg1">
                  <a:lumMod val="50000"/>
                </a:schemeClr>
              </a:solidFill>
              <a:latin typeface="Microsoft Sans Serif" charset="0"/>
              <a:ea typeface="Microsoft Sans Serif" charset="0"/>
              <a:cs typeface="Microsoft Sans Serif" charset="0"/>
            </a:endParaRPr>
          </a:p>
        </p:txBody>
      </p:sp>
      <p:pic>
        <p:nvPicPr>
          <p:cNvPr id="25" name="Picture 2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0228" y="3710943"/>
            <a:ext cx="1012491" cy="1014201"/>
          </a:xfrm>
          <a:prstGeom prst="rect">
            <a:avLst/>
          </a:prstGeom>
        </p:spPr>
      </p:pic>
      <p:sp>
        <p:nvSpPr>
          <p:cNvPr id="26" name="Content Placeholder 2"/>
          <p:cNvSpPr txBox="1">
            <a:spLocks/>
          </p:cNvSpPr>
          <p:nvPr/>
        </p:nvSpPr>
        <p:spPr>
          <a:xfrm>
            <a:off x="9327168" y="3710943"/>
            <a:ext cx="2476032" cy="97366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82C213"/>
              </a:buClr>
              <a:buFont typeface="Arial"/>
              <a:buChar char="•"/>
              <a:defRPr sz="3200" kern="1200">
                <a:solidFill>
                  <a:srgbClr val="094D8B"/>
                </a:solidFill>
                <a:latin typeface="+mn-lt"/>
                <a:ea typeface="+mn-ea"/>
                <a:cs typeface="+mn-cs"/>
              </a:defRPr>
            </a:lvl1pPr>
            <a:lvl2pPr marL="742950" indent="-285750" algn="l" defTabSz="457200" rtl="0" eaLnBrk="1" latinLnBrk="0" hangingPunct="1">
              <a:spcBef>
                <a:spcPct val="20000"/>
              </a:spcBef>
              <a:buClr>
                <a:srgbClr val="82C213"/>
              </a:buClr>
              <a:buFont typeface="Arial"/>
              <a:buChar char="–"/>
              <a:defRPr sz="2800" kern="1200">
                <a:solidFill>
                  <a:srgbClr val="094D8B"/>
                </a:solidFill>
                <a:latin typeface="+mn-lt"/>
                <a:ea typeface="+mn-ea"/>
                <a:cs typeface="+mn-cs"/>
              </a:defRPr>
            </a:lvl2pPr>
            <a:lvl3pPr marL="1143000" indent="-228600" algn="l" defTabSz="457200" rtl="0" eaLnBrk="1" latinLnBrk="0" hangingPunct="1">
              <a:spcBef>
                <a:spcPct val="20000"/>
              </a:spcBef>
              <a:buClr>
                <a:srgbClr val="82C213"/>
              </a:buClr>
              <a:buFont typeface="Arial"/>
              <a:buChar char="•"/>
              <a:defRPr sz="2400" kern="1200">
                <a:solidFill>
                  <a:srgbClr val="094D8B"/>
                </a:solidFill>
                <a:latin typeface="+mn-lt"/>
                <a:ea typeface="+mn-ea"/>
                <a:cs typeface="+mn-cs"/>
              </a:defRPr>
            </a:lvl3pPr>
            <a:lvl4pPr marL="16002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4pPr>
            <a:lvl5pPr marL="20574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3D879A"/>
              </a:buClr>
              <a:buNone/>
            </a:pPr>
            <a:r>
              <a:rPr lang="en-US" sz="1800" dirty="0">
                <a:solidFill>
                  <a:schemeClr val="bg1">
                    <a:lumMod val="50000"/>
                  </a:schemeClr>
                </a:solidFill>
                <a:latin typeface="Microsoft Sans Serif" charset="0"/>
                <a:ea typeface="Microsoft Sans Serif" charset="0"/>
                <a:cs typeface="Microsoft Sans Serif" charset="0"/>
              </a:rPr>
              <a:t>3-5 Year Anticipated</a:t>
            </a:r>
            <a:br>
              <a:rPr lang="en-US" sz="1800" dirty="0">
                <a:solidFill>
                  <a:schemeClr val="bg1">
                    <a:lumMod val="50000"/>
                  </a:schemeClr>
                </a:solidFill>
                <a:latin typeface="Microsoft Sans Serif" charset="0"/>
                <a:ea typeface="Microsoft Sans Serif" charset="0"/>
                <a:cs typeface="Microsoft Sans Serif" charset="0"/>
              </a:rPr>
            </a:br>
            <a:r>
              <a:rPr lang="en-US" sz="1800" dirty="0">
                <a:solidFill>
                  <a:schemeClr val="bg1">
                    <a:lumMod val="50000"/>
                  </a:schemeClr>
                </a:solidFill>
                <a:latin typeface="Microsoft Sans Serif" charset="0"/>
                <a:ea typeface="Microsoft Sans Serif" charset="0"/>
                <a:cs typeface="Microsoft Sans Serif" charset="0"/>
              </a:rPr>
              <a:t>Hold After Completion</a:t>
            </a:r>
            <a:br>
              <a:rPr lang="en-US" sz="1800" dirty="0">
                <a:solidFill>
                  <a:schemeClr val="bg1">
                    <a:lumMod val="50000"/>
                  </a:schemeClr>
                </a:solidFill>
                <a:latin typeface="Microsoft Sans Serif" charset="0"/>
                <a:ea typeface="Microsoft Sans Serif" charset="0"/>
                <a:cs typeface="Microsoft Sans Serif" charset="0"/>
              </a:rPr>
            </a:br>
            <a:r>
              <a:rPr lang="en-US" sz="1800" dirty="0">
                <a:solidFill>
                  <a:schemeClr val="bg1">
                    <a:lumMod val="50000"/>
                  </a:schemeClr>
                </a:solidFill>
                <a:latin typeface="Microsoft Sans Serif" charset="0"/>
                <a:ea typeface="Microsoft Sans Serif" charset="0"/>
                <a:cs typeface="Microsoft Sans Serif" charset="0"/>
              </a:rPr>
              <a:t>of Offerings</a:t>
            </a:r>
            <a:r>
              <a:rPr lang="en-US" sz="1800" baseline="30000" dirty="0">
                <a:solidFill>
                  <a:schemeClr val="bg1">
                    <a:lumMod val="50000"/>
                  </a:schemeClr>
                </a:solidFill>
                <a:latin typeface="Microsoft Sans Serif" charset="0"/>
                <a:ea typeface="Microsoft Sans Serif" charset="0"/>
                <a:cs typeface="Microsoft Sans Serif" charset="0"/>
              </a:rPr>
              <a:t>4</a:t>
            </a:r>
          </a:p>
        </p:txBody>
      </p:sp>
      <p:pic>
        <p:nvPicPr>
          <p:cNvPr id="27" name="Picture 2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14314" y="3660534"/>
            <a:ext cx="1010783" cy="1012490"/>
          </a:xfrm>
          <a:prstGeom prst="rect">
            <a:avLst/>
          </a:prstGeom>
        </p:spPr>
      </p:pic>
      <p:sp>
        <p:nvSpPr>
          <p:cNvPr id="28" name="Rectangle 27"/>
          <p:cNvSpPr/>
          <p:nvPr/>
        </p:nvSpPr>
        <p:spPr>
          <a:xfrm>
            <a:off x="590228" y="5019565"/>
            <a:ext cx="11212972" cy="954107"/>
          </a:xfrm>
          <a:prstGeom prst="rect">
            <a:avLst/>
          </a:prstGeom>
        </p:spPr>
        <p:txBody>
          <a:bodyPr wrap="square">
            <a:spAutoFit/>
          </a:bodyPr>
          <a:lstStyle/>
          <a:p>
            <a:pPr marL="117475" indent="-111125">
              <a:buFontTx/>
              <a:buAutoNum type="arabicPeriod"/>
            </a:pPr>
            <a:r>
              <a:rPr lang="en-US" sz="700" dirty="0">
                <a:solidFill>
                  <a:schemeClr val="bg1">
                    <a:lumMod val="50000"/>
                  </a:schemeClr>
                </a:solidFill>
              </a:rPr>
              <a:t>The student housing industry has proven to be a recession resistant sector, even when compared to other residential real estate. Green Street Advisors, a leading real estate research firm, found that student housing was “one of only three sectors where Market Revenue per Available Foot did not decline during the Global Financial Crisis, primarily due to the fact that enrollment at four-year colleges grew two percent per annum from 2006 – 2009; Green Street Advisors, June 28, 2013. Senior housing consistently outperformed all other classes of commercial real estate from 2007 - 2017.25 People need healthcare and aging services regardless of economic condition. Even during the economic downturn of 2008 the occupancy rate for senior housing was never significantly below 90%; Healthcare Business Today, “Senior Housing: Is It Still a Smart Investment?” July 26, 2017 by Jess </a:t>
            </a:r>
            <a:r>
              <a:rPr lang="en-US" sz="700" dirty="0" err="1">
                <a:solidFill>
                  <a:schemeClr val="bg1">
                    <a:lumMod val="50000"/>
                  </a:schemeClr>
                </a:solidFill>
              </a:rPr>
              <a:t>Stonefield</a:t>
            </a:r>
            <a:r>
              <a:rPr lang="en-US" sz="700" dirty="0">
                <a:solidFill>
                  <a:schemeClr val="bg1">
                    <a:lumMod val="50000"/>
                  </a:schemeClr>
                </a:solidFill>
              </a:rPr>
              <a:t>. Past performance is no indication of future results. It is possible to lose money on this investment. While the student housing and senior housing industries may be resistant to recessions, there is no guarantee that a related investment will realize a profit or prevent against loss.</a:t>
            </a:r>
          </a:p>
          <a:p>
            <a:pPr marL="117475" indent="-111125">
              <a:buFontTx/>
              <a:buAutoNum type="arabicPeriod"/>
            </a:pPr>
            <a:r>
              <a:rPr lang="en-US" sz="700" dirty="0">
                <a:solidFill>
                  <a:schemeClr val="bg1">
                    <a:lumMod val="50000"/>
                  </a:schemeClr>
                </a:solidFill>
                <a:latin typeface="Microsoft Sans Serif" panose="020B0604020202020204" pitchFamily="34" charset="0"/>
                <a:cs typeface="Microsoft Sans Serif" panose="020B0604020202020204" pitchFamily="34" charset="0"/>
              </a:rPr>
              <a:t>As a non-traded REIT, leases with our tenants include the potential for increased rent payments based on inflation so that rents will increase should inflation accelerate.</a:t>
            </a:r>
          </a:p>
          <a:p>
            <a:pPr marL="117475" indent="-111125">
              <a:buAutoNum type="arabicPeriod" startAt="3"/>
            </a:pPr>
            <a:r>
              <a:rPr lang="en-US" sz="700" dirty="0">
                <a:solidFill>
                  <a:schemeClr val="bg1">
                    <a:lumMod val="50000"/>
                  </a:schemeClr>
                </a:solidFill>
                <a:latin typeface="Calibri" charset="0"/>
                <a:ea typeface="Calibri" charset="0"/>
                <a:cs typeface="Calibri" charset="0"/>
              </a:rPr>
              <a:t>Distributions are not guaranteed. Diversification does not ensure a profit or guarantee against a loss.</a:t>
            </a:r>
          </a:p>
          <a:p>
            <a:pPr marL="117475" indent="-111125">
              <a:buAutoNum type="arabicPeriod" startAt="3"/>
            </a:pPr>
            <a:r>
              <a:rPr lang="en-US" sz="700" dirty="0">
                <a:solidFill>
                  <a:schemeClr val="bg1">
                    <a:lumMod val="50000"/>
                  </a:schemeClr>
                </a:solidFill>
                <a:latin typeface="Calibri" charset="0"/>
                <a:ea typeface="Calibri" charset="0"/>
                <a:cs typeface="Calibri" charset="0"/>
              </a:rPr>
              <a:t>The timing of our exit strategy is subject to market conditions and the discretion of our board of directors. There is no assurance that we will achieve one or more of the liquidity events we intend to seek within this time frame or at all. Our board of directors may determine that it is in the best interest of our stockholders to conduct a follow-on offering, in which case offerings of our common stock could be conducted for six years or more. Our charter does not provide a date for termination of our corporate existence and does not require us to pursue a liquidity transaction at any time.</a:t>
            </a:r>
          </a:p>
        </p:txBody>
      </p:sp>
      <p:sp>
        <p:nvSpPr>
          <p:cNvPr id="29" name="Content Placeholder 2"/>
          <p:cNvSpPr txBox="1">
            <a:spLocks/>
          </p:cNvSpPr>
          <p:nvPr/>
        </p:nvSpPr>
        <p:spPr>
          <a:xfrm>
            <a:off x="1704792" y="2108382"/>
            <a:ext cx="1919356" cy="91876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82C213"/>
              </a:buClr>
              <a:buFont typeface="Arial"/>
              <a:buChar char="•"/>
              <a:defRPr sz="3200" kern="1200">
                <a:solidFill>
                  <a:srgbClr val="094D8B"/>
                </a:solidFill>
                <a:latin typeface="+mn-lt"/>
                <a:ea typeface="+mn-ea"/>
                <a:cs typeface="+mn-cs"/>
              </a:defRPr>
            </a:lvl1pPr>
            <a:lvl2pPr marL="742950" indent="-285750" algn="l" defTabSz="457200" rtl="0" eaLnBrk="1" latinLnBrk="0" hangingPunct="1">
              <a:spcBef>
                <a:spcPct val="20000"/>
              </a:spcBef>
              <a:buClr>
                <a:srgbClr val="82C213"/>
              </a:buClr>
              <a:buFont typeface="Arial"/>
              <a:buChar char="–"/>
              <a:defRPr sz="2800" kern="1200">
                <a:solidFill>
                  <a:srgbClr val="094D8B"/>
                </a:solidFill>
                <a:latin typeface="+mn-lt"/>
                <a:ea typeface="+mn-ea"/>
                <a:cs typeface="+mn-cs"/>
              </a:defRPr>
            </a:lvl2pPr>
            <a:lvl3pPr marL="1143000" indent="-228600" algn="l" defTabSz="457200" rtl="0" eaLnBrk="1" latinLnBrk="0" hangingPunct="1">
              <a:spcBef>
                <a:spcPct val="20000"/>
              </a:spcBef>
              <a:buClr>
                <a:srgbClr val="82C213"/>
              </a:buClr>
              <a:buFont typeface="Arial"/>
              <a:buChar char="•"/>
              <a:defRPr sz="2400" kern="1200">
                <a:solidFill>
                  <a:srgbClr val="094D8B"/>
                </a:solidFill>
                <a:latin typeface="+mn-lt"/>
                <a:ea typeface="+mn-ea"/>
                <a:cs typeface="+mn-cs"/>
              </a:defRPr>
            </a:lvl3pPr>
            <a:lvl4pPr marL="16002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4pPr>
            <a:lvl5pPr marL="20574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3D879A"/>
              </a:buClr>
              <a:buNone/>
            </a:pPr>
            <a:r>
              <a:rPr lang="en-US" sz="1800" dirty="0">
                <a:solidFill>
                  <a:schemeClr val="bg1">
                    <a:lumMod val="50000"/>
                  </a:schemeClr>
                </a:solidFill>
                <a:latin typeface="Microsoft Sans Serif" charset="0"/>
                <a:ea typeface="Microsoft Sans Serif" charset="0"/>
                <a:cs typeface="Microsoft Sans Serif" charset="0"/>
              </a:rPr>
              <a:t>Brand-Based Real Estate Investment</a:t>
            </a:r>
            <a:endParaRPr lang="en-US" sz="1000" dirty="0">
              <a:solidFill>
                <a:schemeClr val="bg1">
                  <a:lumMod val="50000"/>
                </a:schemeClr>
              </a:solidFill>
              <a:latin typeface="Microsoft Sans Serif" charset="0"/>
              <a:ea typeface="Microsoft Sans Serif" charset="0"/>
              <a:cs typeface="Microsoft Sans Serif" charset="0"/>
            </a:endParaRPr>
          </a:p>
        </p:txBody>
      </p:sp>
      <p:pic>
        <p:nvPicPr>
          <p:cNvPr id="30" name="Picture 2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90228" y="2002625"/>
            <a:ext cx="1014202" cy="1014202"/>
          </a:xfrm>
          <a:prstGeom prst="rect">
            <a:avLst/>
          </a:prstGeom>
        </p:spPr>
      </p:pic>
      <p:sp>
        <p:nvSpPr>
          <p:cNvPr id="15" name="Content Placeholder 2">
            <a:extLst>
              <a:ext uri="{FF2B5EF4-FFF2-40B4-BE49-F238E27FC236}">
                <a16:creationId xmlns="" xmlns:a16="http://schemas.microsoft.com/office/drawing/2014/main" id="{45AA46F7-4F7A-6244-B88A-328DC46A2C9D}"/>
              </a:ext>
            </a:extLst>
          </p:cNvPr>
          <p:cNvSpPr txBox="1">
            <a:spLocks/>
          </p:cNvSpPr>
          <p:nvPr/>
        </p:nvSpPr>
        <p:spPr>
          <a:xfrm>
            <a:off x="9343370" y="2227460"/>
            <a:ext cx="1929650" cy="67459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82C213"/>
              </a:buClr>
              <a:buFont typeface="Arial"/>
              <a:buChar char="•"/>
              <a:defRPr sz="3200" kern="1200">
                <a:solidFill>
                  <a:srgbClr val="094D8B"/>
                </a:solidFill>
                <a:latin typeface="+mn-lt"/>
                <a:ea typeface="+mn-ea"/>
                <a:cs typeface="+mn-cs"/>
              </a:defRPr>
            </a:lvl1pPr>
            <a:lvl2pPr marL="742950" indent="-285750" algn="l" defTabSz="457200" rtl="0" eaLnBrk="1" latinLnBrk="0" hangingPunct="1">
              <a:spcBef>
                <a:spcPct val="20000"/>
              </a:spcBef>
              <a:buClr>
                <a:srgbClr val="82C213"/>
              </a:buClr>
              <a:buFont typeface="Arial"/>
              <a:buChar char="–"/>
              <a:defRPr sz="2800" kern="1200">
                <a:solidFill>
                  <a:srgbClr val="094D8B"/>
                </a:solidFill>
                <a:latin typeface="+mn-lt"/>
                <a:ea typeface="+mn-ea"/>
                <a:cs typeface="+mn-cs"/>
              </a:defRPr>
            </a:lvl2pPr>
            <a:lvl3pPr marL="1143000" indent="-228600" algn="l" defTabSz="457200" rtl="0" eaLnBrk="1" latinLnBrk="0" hangingPunct="1">
              <a:spcBef>
                <a:spcPct val="20000"/>
              </a:spcBef>
              <a:buClr>
                <a:srgbClr val="82C213"/>
              </a:buClr>
              <a:buFont typeface="Arial"/>
              <a:buChar char="•"/>
              <a:defRPr sz="2400" kern="1200">
                <a:solidFill>
                  <a:srgbClr val="094D8B"/>
                </a:solidFill>
                <a:latin typeface="+mn-lt"/>
                <a:ea typeface="+mn-ea"/>
                <a:cs typeface="+mn-cs"/>
              </a:defRPr>
            </a:lvl3pPr>
            <a:lvl4pPr marL="16002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4pPr>
            <a:lvl5pPr marL="20574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3D879A"/>
              </a:buClr>
              <a:buNone/>
            </a:pPr>
            <a:r>
              <a:rPr lang="en-US" sz="1800" dirty="0">
                <a:solidFill>
                  <a:schemeClr val="bg1">
                    <a:lumMod val="50000"/>
                  </a:schemeClr>
                </a:solidFill>
                <a:latin typeface="Microsoft Sans Serif" charset="0"/>
                <a:ea typeface="Microsoft Sans Serif" charset="0"/>
                <a:cs typeface="Microsoft Sans Serif" charset="0"/>
              </a:rPr>
              <a:t>Inflation/Interest Rate Hedge</a:t>
            </a:r>
            <a:r>
              <a:rPr lang="en-US" sz="1800" baseline="30000" dirty="0">
                <a:solidFill>
                  <a:schemeClr val="bg1">
                    <a:lumMod val="50000"/>
                  </a:schemeClr>
                </a:solidFill>
                <a:latin typeface="Microsoft Sans Serif" charset="0"/>
                <a:ea typeface="Microsoft Sans Serif" charset="0"/>
                <a:cs typeface="Microsoft Sans Serif" charset="0"/>
              </a:rPr>
              <a:t>2</a:t>
            </a:r>
          </a:p>
        </p:txBody>
      </p:sp>
      <p:pic>
        <p:nvPicPr>
          <p:cNvPr id="20" name="Picture 19">
            <a:extLst>
              <a:ext uri="{FF2B5EF4-FFF2-40B4-BE49-F238E27FC236}">
                <a16:creationId xmlns="" xmlns:a16="http://schemas.microsoft.com/office/drawing/2014/main" id="{3375F959-176A-8D4A-8F3F-AD6B610F940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229661" y="2000949"/>
            <a:ext cx="1012490" cy="1012490"/>
          </a:xfrm>
          <a:prstGeom prst="rect">
            <a:avLst/>
          </a:prstGeom>
        </p:spPr>
      </p:pic>
    </p:spTree>
    <p:extLst>
      <p:ext uri="{BB962C8B-B14F-4D97-AF65-F5344CB8AC3E}">
        <p14:creationId xmlns:p14="http://schemas.microsoft.com/office/powerpoint/2010/main" val="11314582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&amp; Senior Housing REITs</a:t>
            </a:r>
          </a:p>
        </p:txBody>
      </p:sp>
      <p:sp>
        <p:nvSpPr>
          <p:cNvPr id="3" name="Slide Number Placeholder 2"/>
          <p:cNvSpPr>
            <a:spLocks noGrp="1"/>
          </p:cNvSpPr>
          <p:nvPr>
            <p:ph type="sldNum" sz="quarter" idx="4"/>
          </p:nvPr>
        </p:nvSpPr>
        <p:spPr/>
        <p:txBody>
          <a:bodyPr/>
          <a:lstStyle/>
          <a:p>
            <a:fld id="{BB95469A-688F-E64F-82FB-9E52813A66CC}" type="slidenum">
              <a:rPr lang="en-US" smtClean="0"/>
              <a:pPr/>
              <a:t>24</a:t>
            </a:fld>
            <a:endParaRPr lang="en-US" dirty="0"/>
          </a:p>
        </p:txBody>
      </p:sp>
      <p:sp>
        <p:nvSpPr>
          <p:cNvPr id="4" name="Rectangle 3"/>
          <p:cNvSpPr/>
          <p:nvPr/>
        </p:nvSpPr>
        <p:spPr>
          <a:xfrm>
            <a:off x="-1" y="3755571"/>
            <a:ext cx="12192001" cy="2750105"/>
          </a:xfrm>
          <a:prstGeom prst="rect">
            <a:avLst/>
          </a:prstGeom>
          <a:solidFill>
            <a:srgbClr val="013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3949"/>
              </a:solidFill>
            </a:endParaRPr>
          </a:p>
        </p:txBody>
      </p:sp>
      <p:sp>
        <p:nvSpPr>
          <p:cNvPr id="5" name="Content Placeholder 2"/>
          <p:cNvSpPr txBox="1">
            <a:spLocks/>
          </p:cNvSpPr>
          <p:nvPr/>
        </p:nvSpPr>
        <p:spPr>
          <a:xfrm>
            <a:off x="501316" y="1356463"/>
            <a:ext cx="10371896" cy="46065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82C213"/>
              </a:buClr>
              <a:buFont typeface="Arial"/>
              <a:buChar char="•"/>
              <a:defRPr sz="3200" kern="1200">
                <a:solidFill>
                  <a:srgbClr val="094D8B"/>
                </a:solidFill>
                <a:latin typeface="+mn-lt"/>
                <a:ea typeface="+mn-ea"/>
                <a:cs typeface="+mn-cs"/>
              </a:defRPr>
            </a:lvl1pPr>
            <a:lvl2pPr marL="742950" indent="-285750" algn="l" defTabSz="457200" rtl="0" eaLnBrk="1" latinLnBrk="0" hangingPunct="1">
              <a:spcBef>
                <a:spcPct val="20000"/>
              </a:spcBef>
              <a:buClr>
                <a:srgbClr val="82C213"/>
              </a:buClr>
              <a:buFont typeface="Arial"/>
              <a:buChar char="–"/>
              <a:defRPr sz="2800" kern="1200">
                <a:solidFill>
                  <a:srgbClr val="094D8B"/>
                </a:solidFill>
                <a:latin typeface="+mn-lt"/>
                <a:ea typeface="+mn-ea"/>
                <a:cs typeface="+mn-cs"/>
              </a:defRPr>
            </a:lvl2pPr>
            <a:lvl3pPr marL="1143000" indent="-228600" algn="l" defTabSz="457200" rtl="0" eaLnBrk="1" latinLnBrk="0" hangingPunct="1">
              <a:spcBef>
                <a:spcPct val="20000"/>
              </a:spcBef>
              <a:buClr>
                <a:srgbClr val="82C213"/>
              </a:buClr>
              <a:buFont typeface="Arial"/>
              <a:buChar char="•"/>
              <a:defRPr sz="2400" kern="1200">
                <a:solidFill>
                  <a:srgbClr val="094D8B"/>
                </a:solidFill>
                <a:latin typeface="+mn-lt"/>
                <a:ea typeface="+mn-ea"/>
                <a:cs typeface="+mn-cs"/>
              </a:defRPr>
            </a:lvl3pPr>
            <a:lvl4pPr marL="16002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4pPr>
            <a:lvl5pPr marL="20574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 typeface="Arial"/>
              <a:buNone/>
            </a:pPr>
            <a:r>
              <a:rPr lang="en-US" sz="2400" b="1" dirty="0">
                <a:solidFill>
                  <a:srgbClr val="013C71"/>
                </a:solidFill>
                <a:latin typeface="Microsoft Sans Serif" charset="0"/>
                <a:ea typeface="Microsoft Sans Serif" charset="0"/>
                <a:cs typeface="Microsoft Sans Serif" charset="0"/>
              </a:rPr>
              <a:t>Publicly Traded Competitors</a:t>
            </a:r>
          </a:p>
        </p:txBody>
      </p:sp>
      <p:sp>
        <p:nvSpPr>
          <p:cNvPr id="8" name="Rectangle 7"/>
          <p:cNvSpPr/>
          <p:nvPr/>
        </p:nvSpPr>
        <p:spPr>
          <a:xfrm>
            <a:off x="3616147" y="3259524"/>
            <a:ext cx="1343821" cy="338554"/>
          </a:xfrm>
          <a:prstGeom prst="rect">
            <a:avLst/>
          </a:prstGeom>
        </p:spPr>
        <p:txBody>
          <a:bodyPr wrap="square">
            <a:spAutoFit/>
          </a:bodyPr>
          <a:lstStyle/>
          <a:p>
            <a:pPr algn="ctr"/>
            <a:r>
              <a:rPr lang="en-US" sz="1600" dirty="0">
                <a:solidFill>
                  <a:schemeClr val="bg1">
                    <a:lumMod val="50000"/>
                  </a:schemeClr>
                </a:solidFill>
                <a:latin typeface="Microsoft Sans Serif" charset="0"/>
                <a:ea typeface="Microsoft Sans Serif" charset="0"/>
                <a:cs typeface="Microsoft Sans Serif" charset="0"/>
              </a:rPr>
              <a:t>NYSE: VTR</a:t>
            </a:r>
            <a:endParaRPr lang="en-US" sz="1600" dirty="0"/>
          </a:p>
        </p:txBody>
      </p:sp>
      <p:sp>
        <p:nvSpPr>
          <p:cNvPr id="11" name="Rectangle 10"/>
          <p:cNvSpPr/>
          <p:nvPr/>
        </p:nvSpPr>
        <p:spPr>
          <a:xfrm>
            <a:off x="580837" y="3305337"/>
            <a:ext cx="1284327" cy="338554"/>
          </a:xfrm>
          <a:prstGeom prst="rect">
            <a:avLst/>
          </a:prstGeom>
        </p:spPr>
        <p:txBody>
          <a:bodyPr wrap="none">
            <a:spAutoFit/>
          </a:bodyPr>
          <a:lstStyle/>
          <a:p>
            <a:pPr algn="ctr"/>
            <a:r>
              <a:rPr lang="en-US" sz="1600" dirty="0">
                <a:solidFill>
                  <a:schemeClr val="bg1">
                    <a:lumMod val="50000"/>
                  </a:schemeClr>
                </a:solidFill>
                <a:latin typeface="Microsoft Sans Serif" charset="0"/>
                <a:ea typeface="Microsoft Sans Serif" charset="0"/>
                <a:cs typeface="Microsoft Sans Serif" charset="0"/>
              </a:rPr>
              <a:t>NYSE: ACC</a:t>
            </a:r>
            <a:endParaRPr lang="en-US" sz="1600" dirty="0"/>
          </a:p>
        </p:txBody>
      </p:sp>
      <p:sp>
        <p:nvSpPr>
          <p:cNvPr id="14" name="Rectangle 13"/>
          <p:cNvSpPr/>
          <p:nvPr/>
        </p:nvSpPr>
        <p:spPr>
          <a:xfrm>
            <a:off x="5333204" y="3259524"/>
            <a:ext cx="1356462" cy="338554"/>
          </a:xfrm>
          <a:prstGeom prst="rect">
            <a:avLst/>
          </a:prstGeom>
        </p:spPr>
        <p:txBody>
          <a:bodyPr wrap="none">
            <a:spAutoFit/>
          </a:bodyPr>
          <a:lstStyle/>
          <a:p>
            <a:pPr algn="ctr"/>
            <a:r>
              <a:rPr lang="en-US" sz="1600" dirty="0">
                <a:solidFill>
                  <a:schemeClr val="bg1">
                    <a:lumMod val="50000"/>
                  </a:schemeClr>
                </a:solidFill>
                <a:latin typeface="Microsoft Sans Serif" charset="0"/>
                <a:ea typeface="Microsoft Sans Serif" charset="0"/>
                <a:cs typeface="Microsoft Sans Serif" charset="0"/>
              </a:rPr>
              <a:t>NYSE:WELL</a:t>
            </a:r>
            <a:endParaRPr lang="en-US" sz="1600" dirty="0"/>
          </a:p>
        </p:txBody>
      </p:sp>
      <p:sp>
        <p:nvSpPr>
          <p:cNvPr id="23" name="Rectangle 22"/>
          <p:cNvSpPr/>
          <p:nvPr/>
        </p:nvSpPr>
        <p:spPr>
          <a:xfrm>
            <a:off x="7127425" y="3259524"/>
            <a:ext cx="1218603" cy="338554"/>
          </a:xfrm>
          <a:prstGeom prst="rect">
            <a:avLst/>
          </a:prstGeom>
        </p:spPr>
        <p:txBody>
          <a:bodyPr wrap="none">
            <a:spAutoFit/>
          </a:bodyPr>
          <a:lstStyle/>
          <a:p>
            <a:pPr algn="ctr"/>
            <a:r>
              <a:rPr lang="en-US" sz="1600" dirty="0">
                <a:solidFill>
                  <a:schemeClr val="bg1">
                    <a:lumMod val="50000"/>
                  </a:schemeClr>
                </a:solidFill>
                <a:latin typeface="Microsoft Sans Serif" charset="0"/>
                <a:ea typeface="Microsoft Sans Serif" charset="0"/>
                <a:cs typeface="Microsoft Sans Serif" charset="0"/>
              </a:rPr>
              <a:t>NYSE:BKD</a:t>
            </a:r>
            <a:endParaRPr lang="en-US" sz="1600" dirty="0"/>
          </a:p>
        </p:txBody>
      </p:sp>
      <p:sp>
        <p:nvSpPr>
          <p:cNvPr id="26" name="Rectangle 25"/>
          <p:cNvSpPr/>
          <p:nvPr/>
        </p:nvSpPr>
        <p:spPr>
          <a:xfrm>
            <a:off x="8783787" y="3259524"/>
            <a:ext cx="1229825" cy="338554"/>
          </a:xfrm>
          <a:prstGeom prst="rect">
            <a:avLst/>
          </a:prstGeom>
        </p:spPr>
        <p:txBody>
          <a:bodyPr wrap="none">
            <a:spAutoFit/>
          </a:bodyPr>
          <a:lstStyle/>
          <a:p>
            <a:pPr algn="ctr"/>
            <a:r>
              <a:rPr lang="en-US" sz="1600" dirty="0">
                <a:solidFill>
                  <a:schemeClr val="bg1">
                    <a:lumMod val="50000"/>
                  </a:schemeClr>
                </a:solidFill>
                <a:latin typeface="Microsoft Sans Serif" charset="0"/>
                <a:ea typeface="Microsoft Sans Serif" charset="0"/>
                <a:cs typeface="Microsoft Sans Serif" charset="0"/>
              </a:rPr>
              <a:t>NYSE:CSU</a:t>
            </a:r>
            <a:endParaRPr lang="en-US" sz="1600" dirty="0"/>
          </a:p>
        </p:txBody>
      </p:sp>
      <p:pic>
        <p:nvPicPr>
          <p:cNvPr id="29" name="Picture 2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86925" y="4523151"/>
            <a:ext cx="2525773" cy="1815399"/>
          </a:xfrm>
          <a:prstGeom prst="rect">
            <a:avLst/>
          </a:prstGeom>
        </p:spPr>
      </p:pic>
      <p:sp>
        <p:nvSpPr>
          <p:cNvPr id="30" name="Content Placeholder 2"/>
          <p:cNvSpPr txBox="1">
            <a:spLocks/>
          </p:cNvSpPr>
          <p:nvPr/>
        </p:nvSpPr>
        <p:spPr>
          <a:xfrm>
            <a:off x="592783" y="3896610"/>
            <a:ext cx="9571753" cy="40296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82C213"/>
              </a:buClr>
              <a:buFont typeface="Arial"/>
              <a:buChar char="•"/>
              <a:defRPr sz="3200" kern="1200">
                <a:solidFill>
                  <a:srgbClr val="094D8B"/>
                </a:solidFill>
                <a:latin typeface="+mn-lt"/>
                <a:ea typeface="+mn-ea"/>
                <a:cs typeface="+mn-cs"/>
              </a:defRPr>
            </a:lvl1pPr>
            <a:lvl2pPr marL="742950" indent="-285750" algn="l" defTabSz="457200" rtl="0" eaLnBrk="1" latinLnBrk="0" hangingPunct="1">
              <a:spcBef>
                <a:spcPct val="20000"/>
              </a:spcBef>
              <a:buClr>
                <a:srgbClr val="82C213"/>
              </a:buClr>
              <a:buFont typeface="Arial"/>
              <a:buChar char="–"/>
              <a:defRPr sz="2800" kern="1200">
                <a:solidFill>
                  <a:srgbClr val="094D8B"/>
                </a:solidFill>
                <a:latin typeface="+mn-lt"/>
                <a:ea typeface="+mn-ea"/>
                <a:cs typeface="+mn-cs"/>
              </a:defRPr>
            </a:lvl2pPr>
            <a:lvl3pPr marL="1143000" indent="-228600" algn="l" defTabSz="457200" rtl="0" eaLnBrk="1" latinLnBrk="0" hangingPunct="1">
              <a:spcBef>
                <a:spcPct val="20000"/>
              </a:spcBef>
              <a:buClr>
                <a:srgbClr val="82C213"/>
              </a:buClr>
              <a:buFont typeface="Arial"/>
              <a:buChar char="•"/>
              <a:defRPr sz="2400" kern="1200">
                <a:solidFill>
                  <a:srgbClr val="094D8B"/>
                </a:solidFill>
                <a:latin typeface="+mn-lt"/>
                <a:ea typeface="+mn-ea"/>
                <a:cs typeface="+mn-cs"/>
              </a:defRPr>
            </a:lvl3pPr>
            <a:lvl4pPr marL="16002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4pPr>
            <a:lvl5pPr marL="20574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 typeface="Arial"/>
              <a:buNone/>
            </a:pPr>
            <a:r>
              <a:rPr lang="en-US" sz="2400" dirty="0">
                <a:solidFill>
                  <a:schemeClr val="bg1"/>
                </a:solidFill>
                <a:latin typeface="Microsoft Sans Serif" charset="0"/>
                <a:ea typeface="Microsoft Sans Serif" charset="0"/>
                <a:cs typeface="Microsoft Sans Serif" charset="0"/>
              </a:rPr>
              <a:t>Public Non-Traded Student &amp; Senior Housing REIT</a:t>
            </a:r>
          </a:p>
        </p:txBody>
      </p:sp>
      <p:pic>
        <p:nvPicPr>
          <p:cNvPr id="36" name="Picture 35">
            <a:extLst>
              <a:ext uri="{FF2B5EF4-FFF2-40B4-BE49-F238E27FC236}">
                <a16:creationId xmlns="" xmlns:a16="http://schemas.microsoft.com/office/drawing/2014/main" id="{BFB08104-4529-E349-8A50-F78FF22A19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2058" y="2538264"/>
            <a:ext cx="1360101" cy="624201"/>
          </a:xfrm>
          <a:prstGeom prst="rect">
            <a:avLst/>
          </a:prstGeom>
        </p:spPr>
      </p:pic>
      <p:sp>
        <p:nvSpPr>
          <p:cNvPr id="39" name="Content Placeholder 2">
            <a:extLst>
              <a:ext uri="{FF2B5EF4-FFF2-40B4-BE49-F238E27FC236}">
                <a16:creationId xmlns="" xmlns:a16="http://schemas.microsoft.com/office/drawing/2014/main" id="{DFB19DB1-060A-AA4E-802E-37022FA43BE8}"/>
              </a:ext>
            </a:extLst>
          </p:cNvPr>
          <p:cNvSpPr txBox="1">
            <a:spLocks/>
          </p:cNvSpPr>
          <p:nvPr/>
        </p:nvSpPr>
        <p:spPr>
          <a:xfrm>
            <a:off x="501316" y="1887535"/>
            <a:ext cx="2282705" cy="46065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82C213"/>
              </a:buClr>
              <a:buFont typeface="Arial"/>
              <a:buChar char="•"/>
              <a:defRPr sz="3200" kern="1200">
                <a:solidFill>
                  <a:srgbClr val="094D8B"/>
                </a:solidFill>
                <a:latin typeface="+mn-lt"/>
                <a:ea typeface="+mn-ea"/>
                <a:cs typeface="+mn-cs"/>
              </a:defRPr>
            </a:lvl1pPr>
            <a:lvl2pPr marL="742950" indent="-285750" algn="l" defTabSz="457200" rtl="0" eaLnBrk="1" latinLnBrk="0" hangingPunct="1">
              <a:spcBef>
                <a:spcPct val="20000"/>
              </a:spcBef>
              <a:buClr>
                <a:srgbClr val="82C213"/>
              </a:buClr>
              <a:buFont typeface="Arial"/>
              <a:buChar char="–"/>
              <a:defRPr sz="2800" kern="1200">
                <a:solidFill>
                  <a:srgbClr val="094D8B"/>
                </a:solidFill>
                <a:latin typeface="+mn-lt"/>
                <a:ea typeface="+mn-ea"/>
                <a:cs typeface="+mn-cs"/>
              </a:defRPr>
            </a:lvl2pPr>
            <a:lvl3pPr marL="1143000" indent="-228600" algn="l" defTabSz="457200" rtl="0" eaLnBrk="1" latinLnBrk="0" hangingPunct="1">
              <a:spcBef>
                <a:spcPct val="20000"/>
              </a:spcBef>
              <a:buClr>
                <a:srgbClr val="82C213"/>
              </a:buClr>
              <a:buFont typeface="Arial"/>
              <a:buChar char="•"/>
              <a:defRPr sz="2400" kern="1200">
                <a:solidFill>
                  <a:srgbClr val="094D8B"/>
                </a:solidFill>
                <a:latin typeface="+mn-lt"/>
                <a:ea typeface="+mn-ea"/>
                <a:cs typeface="+mn-cs"/>
              </a:defRPr>
            </a:lvl3pPr>
            <a:lvl4pPr marL="16002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4pPr>
            <a:lvl5pPr marL="20574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 typeface="Arial"/>
              <a:buNone/>
            </a:pPr>
            <a:r>
              <a:rPr lang="en-US" sz="2000" dirty="0">
                <a:solidFill>
                  <a:srgbClr val="013C71"/>
                </a:solidFill>
                <a:latin typeface="Microsoft Sans Serif" charset="0"/>
                <a:ea typeface="Microsoft Sans Serif" charset="0"/>
                <a:cs typeface="Microsoft Sans Serif" charset="0"/>
              </a:rPr>
              <a:t>Student Housing</a:t>
            </a:r>
          </a:p>
        </p:txBody>
      </p:sp>
      <p:sp>
        <p:nvSpPr>
          <p:cNvPr id="41" name="Content Placeholder 2">
            <a:extLst>
              <a:ext uri="{FF2B5EF4-FFF2-40B4-BE49-F238E27FC236}">
                <a16:creationId xmlns="" xmlns:a16="http://schemas.microsoft.com/office/drawing/2014/main" id="{4EA3EA0F-5CE6-9248-8B7A-B1DF3F698710}"/>
              </a:ext>
            </a:extLst>
          </p:cNvPr>
          <p:cNvSpPr txBox="1">
            <a:spLocks/>
          </p:cNvSpPr>
          <p:nvPr/>
        </p:nvSpPr>
        <p:spPr>
          <a:xfrm>
            <a:off x="3523186" y="1887535"/>
            <a:ext cx="2282705" cy="46065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82C213"/>
              </a:buClr>
              <a:buFont typeface="Arial"/>
              <a:buChar char="•"/>
              <a:defRPr sz="3200" kern="1200">
                <a:solidFill>
                  <a:srgbClr val="094D8B"/>
                </a:solidFill>
                <a:latin typeface="+mn-lt"/>
                <a:ea typeface="+mn-ea"/>
                <a:cs typeface="+mn-cs"/>
              </a:defRPr>
            </a:lvl1pPr>
            <a:lvl2pPr marL="742950" indent="-285750" algn="l" defTabSz="457200" rtl="0" eaLnBrk="1" latinLnBrk="0" hangingPunct="1">
              <a:spcBef>
                <a:spcPct val="20000"/>
              </a:spcBef>
              <a:buClr>
                <a:srgbClr val="82C213"/>
              </a:buClr>
              <a:buFont typeface="Arial"/>
              <a:buChar char="–"/>
              <a:defRPr sz="2800" kern="1200">
                <a:solidFill>
                  <a:srgbClr val="094D8B"/>
                </a:solidFill>
                <a:latin typeface="+mn-lt"/>
                <a:ea typeface="+mn-ea"/>
                <a:cs typeface="+mn-cs"/>
              </a:defRPr>
            </a:lvl2pPr>
            <a:lvl3pPr marL="1143000" indent="-228600" algn="l" defTabSz="457200" rtl="0" eaLnBrk="1" latinLnBrk="0" hangingPunct="1">
              <a:spcBef>
                <a:spcPct val="20000"/>
              </a:spcBef>
              <a:buClr>
                <a:srgbClr val="82C213"/>
              </a:buClr>
              <a:buFont typeface="Arial"/>
              <a:buChar char="•"/>
              <a:defRPr sz="2400" kern="1200">
                <a:solidFill>
                  <a:srgbClr val="094D8B"/>
                </a:solidFill>
                <a:latin typeface="+mn-lt"/>
                <a:ea typeface="+mn-ea"/>
                <a:cs typeface="+mn-cs"/>
              </a:defRPr>
            </a:lvl3pPr>
            <a:lvl4pPr marL="16002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4pPr>
            <a:lvl5pPr marL="20574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 typeface="Arial"/>
              <a:buNone/>
            </a:pPr>
            <a:r>
              <a:rPr lang="en-US" sz="2000" dirty="0">
                <a:solidFill>
                  <a:srgbClr val="013C71"/>
                </a:solidFill>
                <a:latin typeface="Microsoft Sans Serif" charset="0"/>
                <a:ea typeface="Microsoft Sans Serif" charset="0"/>
                <a:cs typeface="Microsoft Sans Serif" charset="0"/>
              </a:rPr>
              <a:t>Senior Housing</a:t>
            </a:r>
          </a:p>
        </p:txBody>
      </p:sp>
      <p:pic>
        <p:nvPicPr>
          <p:cNvPr id="44" name="Picture 43">
            <a:extLst>
              <a:ext uri="{FF2B5EF4-FFF2-40B4-BE49-F238E27FC236}">
                <a16:creationId xmlns="" xmlns:a16="http://schemas.microsoft.com/office/drawing/2014/main" id="{BD611A49-D14C-A647-A403-602CCDA4C7B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581072" y="2550745"/>
            <a:ext cx="1403350" cy="485201"/>
          </a:xfrm>
          <a:prstGeom prst="rect">
            <a:avLst/>
          </a:prstGeom>
        </p:spPr>
      </p:pic>
      <p:pic>
        <p:nvPicPr>
          <p:cNvPr id="46" name="Picture 45">
            <a:extLst>
              <a:ext uri="{FF2B5EF4-FFF2-40B4-BE49-F238E27FC236}">
                <a16:creationId xmlns="" xmlns:a16="http://schemas.microsoft.com/office/drawing/2014/main" id="{0E6995B7-39FB-0D4D-9584-FF6746C9153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361173" y="2582212"/>
            <a:ext cx="1270000" cy="317500"/>
          </a:xfrm>
          <a:prstGeom prst="rect">
            <a:avLst/>
          </a:prstGeom>
        </p:spPr>
      </p:pic>
      <p:pic>
        <p:nvPicPr>
          <p:cNvPr id="48" name="Picture 47">
            <a:extLst>
              <a:ext uri="{FF2B5EF4-FFF2-40B4-BE49-F238E27FC236}">
                <a16:creationId xmlns="" xmlns:a16="http://schemas.microsoft.com/office/drawing/2014/main" id="{C489304A-EBB2-5B45-AAFD-AD959A364C8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062902" y="2685929"/>
            <a:ext cx="1269721" cy="284266"/>
          </a:xfrm>
          <a:prstGeom prst="rect">
            <a:avLst/>
          </a:prstGeom>
        </p:spPr>
      </p:pic>
      <p:pic>
        <p:nvPicPr>
          <p:cNvPr id="50" name="Picture 49">
            <a:extLst>
              <a:ext uri="{FF2B5EF4-FFF2-40B4-BE49-F238E27FC236}">
                <a16:creationId xmlns="" xmlns:a16="http://schemas.microsoft.com/office/drawing/2014/main" id="{84C06221-6CF6-6B49-B12B-CC19F45E141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795684" y="2479812"/>
            <a:ext cx="1168514" cy="673614"/>
          </a:xfrm>
          <a:prstGeom prst="rect">
            <a:avLst/>
          </a:prstGeom>
        </p:spPr>
      </p:pic>
      <p:sp>
        <p:nvSpPr>
          <p:cNvPr id="51" name="Rectangle 50">
            <a:extLst>
              <a:ext uri="{FF2B5EF4-FFF2-40B4-BE49-F238E27FC236}">
                <a16:creationId xmlns="" xmlns:a16="http://schemas.microsoft.com/office/drawing/2014/main" id="{132FB955-CCD2-3146-9DEE-F4D93DF7E0CC}"/>
              </a:ext>
            </a:extLst>
          </p:cNvPr>
          <p:cNvSpPr/>
          <p:nvPr/>
        </p:nvSpPr>
        <p:spPr>
          <a:xfrm>
            <a:off x="10510539" y="3259524"/>
            <a:ext cx="1151277" cy="338554"/>
          </a:xfrm>
          <a:prstGeom prst="rect">
            <a:avLst/>
          </a:prstGeom>
        </p:spPr>
        <p:txBody>
          <a:bodyPr wrap="none">
            <a:spAutoFit/>
          </a:bodyPr>
          <a:lstStyle/>
          <a:p>
            <a:pPr algn="ctr"/>
            <a:r>
              <a:rPr lang="en-US" sz="1600" dirty="0">
                <a:solidFill>
                  <a:schemeClr val="bg1">
                    <a:lumMod val="50000"/>
                  </a:schemeClr>
                </a:solidFill>
                <a:latin typeface="Microsoft Sans Serif" charset="0"/>
                <a:ea typeface="Microsoft Sans Serif" charset="0"/>
                <a:cs typeface="Microsoft Sans Serif" charset="0"/>
              </a:rPr>
              <a:t>NYSE:NHI</a:t>
            </a:r>
            <a:endParaRPr lang="en-US" sz="1600" dirty="0"/>
          </a:p>
        </p:txBody>
      </p:sp>
      <p:pic>
        <p:nvPicPr>
          <p:cNvPr id="54" name="Picture 53">
            <a:extLst>
              <a:ext uri="{FF2B5EF4-FFF2-40B4-BE49-F238E27FC236}">
                <a16:creationId xmlns="" xmlns:a16="http://schemas.microsoft.com/office/drawing/2014/main" id="{B417A7A2-F65F-6849-99C3-270446340AA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465740" y="2517279"/>
            <a:ext cx="1240874" cy="552132"/>
          </a:xfrm>
          <a:prstGeom prst="rect">
            <a:avLst/>
          </a:prstGeom>
        </p:spPr>
      </p:pic>
    </p:spTree>
    <p:extLst>
      <p:ext uri="{BB962C8B-B14F-4D97-AF65-F5344CB8AC3E}">
        <p14:creationId xmlns:p14="http://schemas.microsoft.com/office/powerpoint/2010/main" val="27740644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Questions?</a:t>
            </a:r>
          </a:p>
        </p:txBody>
      </p:sp>
      <p:sp>
        <p:nvSpPr>
          <p:cNvPr id="3" name="Slide Number Placeholder 2"/>
          <p:cNvSpPr>
            <a:spLocks noGrp="1"/>
          </p:cNvSpPr>
          <p:nvPr>
            <p:ph type="sldNum" sz="quarter" idx="4"/>
          </p:nvPr>
        </p:nvSpPr>
        <p:spPr/>
        <p:txBody>
          <a:bodyPr/>
          <a:lstStyle/>
          <a:p>
            <a:fld id="{BB95469A-688F-E64F-82FB-9E52813A66CC}" type="slidenum">
              <a:rPr lang="en-US" smtClean="0"/>
              <a:pPr/>
              <a:t>25</a:t>
            </a:fld>
            <a:endParaRPr lang="en-US" dirty="0"/>
          </a:p>
        </p:txBody>
      </p:sp>
      <p:pic>
        <p:nvPicPr>
          <p:cNvPr id="11" name="Picture 10"/>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234911"/>
            <a:ext cx="12192000" cy="4178242"/>
          </a:xfrm>
          <a:prstGeom prst="rect">
            <a:avLst/>
          </a:prstGeom>
        </p:spPr>
      </p:pic>
      <p:sp>
        <p:nvSpPr>
          <p:cNvPr id="17" name="Rectangle 16"/>
          <p:cNvSpPr/>
          <p:nvPr/>
        </p:nvSpPr>
        <p:spPr>
          <a:xfrm>
            <a:off x="0" y="5413153"/>
            <a:ext cx="12192000" cy="1444847"/>
          </a:xfrm>
          <a:prstGeom prst="rect">
            <a:avLst/>
          </a:prstGeom>
          <a:solidFill>
            <a:srgbClr val="013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524000" y="5553463"/>
            <a:ext cx="9144000" cy="1077218"/>
          </a:xfrm>
          <a:prstGeom prst="rect">
            <a:avLst/>
          </a:prstGeom>
        </p:spPr>
        <p:txBody>
          <a:bodyPr wrap="square">
            <a:spAutoFit/>
          </a:bodyPr>
          <a:lstStyle/>
          <a:p>
            <a:pPr indent="-91440" algn="ctr"/>
            <a:r>
              <a:rPr lang="en-US" sz="2000" b="1" dirty="0">
                <a:solidFill>
                  <a:srgbClr val="00B050"/>
                </a:solidFill>
                <a:latin typeface="Microsoft Sans Serif" charset="0"/>
                <a:ea typeface="Microsoft Sans Serif" charset="0"/>
                <a:cs typeface="Microsoft Sans Serif" charset="0"/>
              </a:rPr>
              <a:t>Main Office:</a:t>
            </a:r>
            <a:endParaRPr lang="en-US" sz="2000" dirty="0">
              <a:solidFill>
                <a:srgbClr val="00B050"/>
              </a:solidFill>
              <a:latin typeface="Microsoft Sans Serif" charset="0"/>
              <a:ea typeface="Microsoft Sans Serif" charset="0"/>
              <a:cs typeface="Microsoft Sans Serif" charset="0"/>
            </a:endParaRPr>
          </a:p>
          <a:p>
            <a:pPr indent="-91440" algn="ctr"/>
            <a:r>
              <a:rPr lang="en-US" sz="2400" dirty="0">
                <a:solidFill>
                  <a:schemeClr val="bg1"/>
                </a:solidFill>
                <a:latin typeface="Microsoft Sans Serif" charset="0"/>
                <a:ea typeface="Microsoft Sans Serif" charset="0"/>
                <a:cs typeface="Microsoft Sans Serif" charset="0"/>
              </a:rPr>
              <a:t>10 Terrace Road, Ladera Ranch, CA 92694</a:t>
            </a:r>
          </a:p>
          <a:p>
            <a:pPr indent="-91440" algn="ctr"/>
            <a:r>
              <a:rPr lang="en-US" b="1" dirty="0">
                <a:solidFill>
                  <a:srgbClr val="00B050"/>
                </a:solidFill>
                <a:latin typeface="Microsoft Sans Serif" charset="0"/>
                <a:ea typeface="Microsoft Sans Serif" charset="0"/>
                <a:cs typeface="Microsoft Sans Serif" charset="0"/>
              </a:rPr>
              <a:t>949.429.6600   |   </a:t>
            </a:r>
            <a:r>
              <a:rPr lang="en-US" b="1" dirty="0" err="1">
                <a:solidFill>
                  <a:srgbClr val="00B050"/>
                </a:solidFill>
                <a:latin typeface="Microsoft Sans Serif" charset="0"/>
                <a:ea typeface="Microsoft Sans Serif" charset="0"/>
                <a:cs typeface="Microsoft Sans Serif" charset="0"/>
              </a:rPr>
              <a:t>SAM.com</a:t>
            </a:r>
            <a:r>
              <a:rPr lang="en-US" b="1" dirty="0">
                <a:solidFill>
                  <a:srgbClr val="00B050"/>
                </a:solidFill>
                <a:latin typeface="Microsoft Sans Serif" charset="0"/>
                <a:ea typeface="Microsoft Sans Serif" charset="0"/>
                <a:cs typeface="Microsoft Sans Serif" charset="0"/>
              </a:rPr>
              <a:t>   |   </a:t>
            </a:r>
            <a:r>
              <a:rPr lang="en-US" b="1" dirty="0" err="1">
                <a:solidFill>
                  <a:srgbClr val="00B050"/>
                </a:solidFill>
                <a:latin typeface="Microsoft Sans Serif" charset="0"/>
                <a:ea typeface="Microsoft Sans Serif" charset="0"/>
                <a:cs typeface="Microsoft Sans Serif" charset="0"/>
              </a:rPr>
              <a:t>StrategicREIT.com</a:t>
            </a:r>
            <a:endParaRPr lang="en-US" b="1" dirty="0">
              <a:solidFill>
                <a:srgbClr val="00B050"/>
              </a:solidFill>
              <a:latin typeface="Microsoft Sans Serif" charset="0"/>
              <a:ea typeface="Microsoft Sans Serif" charset="0"/>
              <a:cs typeface="Microsoft Sans Serif" charset="0"/>
            </a:endParaRPr>
          </a:p>
        </p:txBody>
      </p:sp>
      <p:sp>
        <p:nvSpPr>
          <p:cNvPr id="7" name="Rectangle 6">
            <a:extLst>
              <a:ext uri="{FF2B5EF4-FFF2-40B4-BE49-F238E27FC236}">
                <a16:creationId xmlns="" xmlns:a16="http://schemas.microsoft.com/office/drawing/2014/main" id="{5E3F349B-D6CD-BC48-94A8-79E835C65C58}"/>
              </a:ext>
            </a:extLst>
          </p:cNvPr>
          <p:cNvSpPr/>
          <p:nvPr/>
        </p:nvSpPr>
        <p:spPr>
          <a:xfrm>
            <a:off x="3050242" y="5241505"/>
            <a:ext cx="6091516" cy="169277"/>
          </a:xfrm>
          <a:prstGeom prst="rect">
            <a:avLst/>
          </a:prstGeom>
        </p:spPr>
        <p:txBody>
          <a:bodyPr wrap="square">
            <a:spAutoFit/>
          </a:bodyPr>
          <a:lstStyle/>
          <a:p>
            <a:pPr algn="ctr">
              <a:lnSpc>
                <a:spcPts val="620"/>
              </a:lnSpc>
            </a:pPr>
            <a:r>
              <a:rPr lang="en-US" sz="600" dirty="0">
                <a:solidFill>
                  <a:schemeClr val="bg1"/>
                </a:solidFill>
                <a:latin typeface="Microsoft Sans Serif" charset="0"/>
                <a:ea typeface="Microsoft Sans Serif" charset="0"/>
                <a:cs typeface="Microsoft Sans Serif" charset="0"/>
              </a:rPr>
              <a:t>This property is owned by SmartStop Asset Management</a:t>
            </a:r>
          </a:p>
        </p:txBody>
      </p:sp>
    </p:spTree>
    <p:extLst>
      <p:ext uri="{BB962C8B-B14F-4D97-AF65-F5344CB8AC3E}">
        <p14:creationId xmlns:p14="http://schemas.microsoft.com/office/powerpoint/2010/main" val="1635694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D879A"/>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252728"/>
            <a:ext cx="12192000" cy="5248656"/>
          </a:xfrm>
          <a:prstGeom prst="rect">
            <a:avLst/>
          </a:prstGeom>
        </p:spPr>
      </p:pic>
      <p:sp>
        <p:nvSpPr>
          <p:cNvPr id="2" name="Title 1"/>
          <p:cNvSpPr>
            <a:spLocks noGrp="1"/>
          </p:cNvSpPr>
          <p:nvPr>
            <p:ph type="title"/>
          </p:nvPr>
        </p:nvSpPr>
        <p:spPr/>
        <p:txBody>
          <a:bodyPr>
            <a:normAutofit/>
          </a:bodyPr>
          <a:lstStyle/>
          <a:p>
            <a:r>
              <a:rPr lang="en-US" dirty="0"/>
              <a:t>Agenda</a:t>
            </a:r>
          </a:p>
        </p:txBody>
      </p:sp>
      <p:sp>
        <p:nvSpPr>
          <p:cNvPr id="18" name="Rectangle 17"/>
          <p:cNvSpPr/>
          <p:nvPr/>
        </p:nvSpPr>
        <p:spPr>
          <a:xfrm>
            <a:off x="0" y="1252728"/>
            <a:ext cx="12192000" cy="5248656"/>
          </a:xfrm>
          <a:prstGeom prst="rect">
            <a:avLst/>
          </a:prstGeom>
          <a:solidFill>
            <a:srgbClr val="00B050">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476360" y="4618648"/>
            <a:ext cx="10900610" cy="1077218"/>
          </a:xfrm>
          <a:prstGeom prst="rect">
            <a:avLst/>
          </a:prstGeom>
        </p:spPr>
        <p:txBody>
          <a:bodyPr wrap="square">
            <a:spAutoFit/>
          </a:bodyPr>
          <a:lstStyle/>
          <a:p>
            <a:pPr>
              <a:lnSpc>
                <a:spcPct val="200000"/>
              </a:lnSpc>
              <a:spcBef>
                <a:spcPts val="105"/>
              </a:spcBef>
              <a:spcAft>
                <a:spcPts val="160"/>
              </a:spcAft>
            </a:pPr>
            <a:r>
              <a:rPr lang="en-US" sz="3200" dirty="0">
                <a:solidFill>
                  <a:schemeClr val="bg1"/>
                </a:solidFill>
                <a:latin typeface="Microsoft Sans Serif" charset="0"/>
                <a:ea typeface="Microsoft Sans Serif" charset="0"/>
                <a:cs typeface="Microsoft Sans Serif" charset="0"/>
              </a:rPr>
              <a:t>Strategic Student &amp; Senior Housing Trust, Inc.</a:t>
            </a:r>
            <a:endParaRPr lang="en-US" sz="3200" dirty="0">
              <a:solidFill>
                <a:schemeClr val="bg1"/>
              </a:solidFill>
              <a:effectLst/>
              <a:latin typeface="Microsoft Sans Serif" charset="0"/>
              <a:ea typeface="Microsoft Sans Serif" charset="0"/>
              <a:cs typeface="Microsoft Sans Serif" charset="0"/>
            </a:endParaRPr>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7251" y="2104713"/>
            <a:ext cx="669003" cy="669003"/>
          </a:xfrm>
          <a:prstGeom prst="rect">
            <a:avLst/>
          </a:prstGeom>
        </p:spPr>
      </p:pic>
      <p:pic>
        <p:nvPicPr>
          <p:cNvPr id="14" name="Pictur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7251" y="3519088"/>
            <a:ext cx="669003" cy="669003"/>
          </a:xfrm>
          <a:prstGeom prst="rect">
            <a:avLst/>
          </a:prstGeom>
        </p:spPr>
      </p:pic>
      <p:pic>
        <p:nvPicPr>
          <p:cNvPr id="15" name="Picture 1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7251" y="4872013"/>
            <a:ext cx="669003" cy="669003"/>
          </a:xfrm>
          <a:prstGeom prst="rect">
            <a:avLst/>
          </a:prstGeom>
        </p:spPr>
      </p:pic>
      <p:sp>
        <p:nvSpPr>
          <p:cNvPr id="4" name="Slide Number Placeholder 3"/>
          <p:cNvSpPr>
            <a:spLocks noGrp="1"/>
          </p:cNvSpPr>
          <p:nvPr>
            <p:ph type="sldNum" sz="quarter" idx="4"/>
          </p:nvPr>
        </p:nvSpPr>
        <p:spPr/>
        <p:txBody>
          <a:bodyPr/>
          <a:lstStyle/>
          <a:p>
            <a:fld id="{BB95469A-688F-E64F-82FB-9E52813A66CC}" type="slidenum">
              <a:rPr lang="en-US" smtClean="0"/>
              <a:pPr/>
              <a:t>3</a:t>
            </a:fld>
            <a:endParaRPr lang="en-US" dirty="0"/>
          </a:p>
        </p:txBody>
      </p:sp>
      <p:sp>
        <p:nvSpPr>
          <p:cNvPr id="3" name="Rectangle 2"/>
          <p:cNvSpPr/>
          <p:nvPr/>
        </p:nvSpPr>
        <p:spPr>
          <a:xfrm>
            <a:off x="1476360" y="1851348"/>
            <a:ext cx="6957354" cy="1077218"/>
          </a:xfrm>
          <a:prstGeom prst="rect">
            <a:avLst/>
          </a:prstGeom>
        </p:spPr>
        <p:txBody>
          <a:bodyPr wrap="none">
            <a:spAutoFit/>
          </a:bodyPr>
          <a:lstStyle/>
          <a:p>
            <a:pPr>
              <a:lnSpc>
                <a:spcPct val="200000"/>
              </a:lnSpc>
              <a:spcBef>
                <a:spcPts val="105"/>
              </a:spcBef>
              <a:spcAft>
                <a:spcPts val="160"/>
              </a:spcAft>
            </a:pPr>
            <a:r>
              <a:rPr lang="en-US" sz="3200" dirty="0">
                <a:solidFill>
                  <a:schemeClr val="bg1"/>
                </a:solidFill>
                <a:latin typeface="Microsoft Sans Serif" charset="0"/>
                <a:ea typeface="Microsoft Sans Serif" charset="0"/>
                <a:cs typeface="Microsoft Sans Serif" charset="0"/>
              </a:rPr>
              <a:t>SmartStop Asset Management, LLC</a:t>
            </a:r>
          </a:p>
        </p:txBody>
      </p:sp>
      <p:sp>
        <p:nvSpPr>
          <p:cNvPr id="5" name="Rectangle 4"/>
          <p:cNvSpPr/>
          <p:nvPr/>
        </p:nvSpPr>
        <p:spPr>
          <a:xfrm>
            <a:off x="1476360" y="3234998"/>
            <a:ext cx="6708888" cy="1077218"/>
          </a:xfrm>
          <a:prstGeom prst="rect">
            <a:avLst/>
          </a:prstGeom>
        </p:spPr>
        <p:txBody>
          <a:bodyPr wrap="none">
            <a:spAutoFit/>
          </a:bodyPr>
          <a:lstStyle/>
          <a:p>
            <a:pPr>
              <a:lnSpc>
                <a:spcPct val="200000"/>
              </a:lnSpc>
              <a:spcBef>
                <a:spcPts val="105"/>
              </a:spcBef>
              <a:spcAft>
                <a:spcPts val="160"/>
              </a:spcAft>
            </a:pPr>
            <a:r>
              <a:rPr lang="en-US" sz="3200" dirty="0">
                <a:solidFill>
                  <a:schemeClr val="bg1"/>
                </a:solidFill>
                <a:latin typeface="Microsoft Sans Serif" charset="0"/>
                <a:ea typeface="Microsoft Sans Serif" charset="0"/>
                <a:cs typeface="Microsoft Sans Serif" charset="0"/>
              </a:rPr>
              <a:t>Student &amp; Senior Housing Overview</a:t>
            </a:r>
          </a:p>
        </p:txBody>
      </p:sp>
    </p:spTree>
    <p:extLst>
      <p:ext uri="{BB962C8B-B14F-4D97-AF65-F5344CB8AC3E}">
        <p14:creationId xmlns:p14="http://schemas.microsoft.com/office/powerpoint/2010/main" val="242665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SmartStop Asset Management, LLC</a:t>
            </a:r>
            <a:endParaRPr lang="en-US" dirty="0"/>
          </a:p>
        </p:txBody>
      </p:sp>
      <p:sp>
        <p:nvSpPr>
          <p:cNvPr id="3" name="Slide Number Placeholder 2"/>
          <p:cNvSpPr>
            <a:spLocks noGrp="1"/>
          </p:cNvSpPr>
          <p:nvPr>
            <p:ph type="sldNum" sz="quarter" idx="4"/>
          </p:nvPr>
        </p:nvSpPr>
        <p:spPr/>
        <p:txBody>
          <a:bodyPr/>
          <a:lstStyle/>
          <a:p>
            <a:fld id="{BB95469A-688F-E64F-82FB-9E52813A66CC}" type="slidenum">
              <a:rPr lang="en-US" smtClean="0">
                <a:solidFill>
                  <a:prstClr val="white"/>
                </a:solidFill>
              </a:rPr>
              <a:pPr/>
              <a:t>4</a:t>
            </a:fld>
            <a:endParaRPr lang="en-US" dirty="0">
              <a:solidFill>
                <a:prstClr val="white"/>
              </a:solidFill>
            </a:endParaRPr>
          </a:p>
        </p:txBody>
      </p:sp>
    </p:spTree>
    <p:extLst>
      <p:ext uri="{BB962C8B-B14F-4D97-AF65-F5344CB8AC3E}">
        <p14:creationId xmlns:p14="http://schemas.microsoft.com/office/powerpoint/2010/main" val="2310076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p:txBody>
          <a:bodyPr>
            <a:normAutofit fontScale="90000"/>
          </a:bodyPr>
          <a:lstStyle/>
          <a:p>
            <a:r>
              <a:rPr lang="en-US" dirty="0"/>
              <a:t>SmartStop Asset Management</a:t>
            </a:r>
            <a:r>
              <a:rPr lang="en-US"/>
              <a:t>, </a:t>
            </a:r>
            <a:r>
              <a:rPr lang="en-US" smtClean="0"/>
              <a:t>LLC</a:t>
            </a:r>
            <a:endParaRPr lang="en-US" dirty="0"/>
          </a:p>
        </p:txBody>
      </p:sp>
      <p:sp>
        <p:nvSpPr>
          <p:cNvPr id="3" name="Slide Number Placeholder 2"/>
          <p:cNvSpPr>
            <a:spLocks noGrp="1"/>
          </p:cNvSpPr>
          <p:nvPr>
            <p:ph type="sldNum" sz="quarter" idx="4"/>
          </p:nvPr>
        </p:nvSpPr>
        <p:spPr/>
        <p:txBody>
          <a:bodyPr/>
          <a:lstStyle/>
          <a:p>
            <a:fld id="{BB95469A-688F-E64F-82FB-9E52813A66CC}" type="slidenum">
              <a:rPr lang="en-US" smtClean="0">
                <a:solidFill>
                  <a:prstClr val="white"/>
                </a:solidFill>
              </a:rPr>
              <a:pPr/>
              <a:t>5</a:t>
            </a:fld>
            <a:endParaRPr lang="en-US" dirty="0">
              <a:solidFill>
                <a:prstClr val="white"/>
              </a:solidFill>
            </a:endParaRPr>
          </a:p>
        </p:txBody>
      </p:sp>
      <p:pic>
        <p:nvPicPr>
          <p:cNvPr id="11" name="Picture 1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490722" y="3028970"/>
            <a:ext cx="3100670" cy="2237510"/>
          </a:xfrm>
          <a:prstGeom prst="rect">
            <a:avLst/>
          </a:prstGeom>
        </p:spPr>
      </p:pic>
      <p:sp>
        <p:nvSpPr>
          <p:cNvPr id="18" name="TextBox 17"/>
          <p:cNvSpPr txBox="1"/>
          <p:nvPr/>
        </p:nvSpPr>
        <p:spPr>
          <a:xfrm>
            <a:off x="318449" y="1406908"/>
            <a:ext cx="11660992" cy="954107"/>
          </a:xfrm>
          <a:prstGeom prst="rect">
            <a:avLst/>
          </a:prstGeom>
          <a:noFill/>
        </p:spPr>
        <p:txBody>
          <a:bodyPr wrap="square" rtlCol="0">
            <a:spAutoFit/>
          </a:bodyPr>
          <a:lstStyle/>
          <a:p>
            <a:pPr algn="ctr"/>
            <a:r>
              <a:rPr lang="en-US" sz="2800" b="1" dirty="0">
                <a:solidFill>
                  <a:srgbClr val="3D879A"/>
                </a:solidFill>
                <a:latin typeface="Microsoft Sans Serif" charset="0"/>
                <a:ea typeface="Microsoft Sans Serif" charset="0"/>
                <a:cs typeface="Microsoft Sans Serif" charset="0"/>
              </a:rPr>
              <a:t>SmartStop Asset Management, </a:t>
            </a:r>
            <a:r>
              <a:rPr lang="en-US" sz="2800" b="1" dirty="0" smtClean="0">
                <a:solidFill>
                  <a:srgbClr val="3D879A"/>
                </a:solidFill>
                <a:latin typeface="Microsoft Sans Serif" charset="0"/>
                <a:ea typeface="Microsoft Sans Serif" charset="0"/>
                <a:cs typeface="Microsoft Sans Serif" charset="0"/>
              </a:rPr>
              <a:t>LLC (“SAM”) </a:t>
            </a:r>
            <a:r>
              <a:rPr lang="en-US" sz="2800" b="1" dirty="0">
                <a:solidFill>
                  <a:srgbClr val="3D879A"/>
                </a:solidFill>
                <a:latin typeface="Microsoft Sans Serif" charset="0"/>
                <a:ea typeface="Microsoft Sans Serif" charset="0"/>
                <a:cs typeface="Microsoft Sans Serif" charset="0"/>
              </a:rPr>
              <a:t>and its </a:t>
            </a:r>
            <a:r>
              <a:rPr lang="en-US" sz="2800" b="1" dirty="0" smtClean="0">
                <a:solidFill>
                  <a:srgbClr val="3D879A"/>
                </a:solidFill>
                <a:latin typeface="Microsoft Sans Serif" charset="0"/>
                <a:ea typeface="Microsoft Sans Serif" charset="0"/>
                <a:cs typeface="Microsoft Sans Serif" charset="0"/>
              </a:rPr>
              <a:t>affiliates* </a:t>
            </a:r>
            <a:r>
              <a:rPr lang="en-US" sz="2800" b="1" dirty="0">
                <a:solidFill>
                  <a:srgbClr val="3D879A"/>
                </a:solidFill>
                <a:latin typeface="Microsoft Sans Serif" charset="0"/>
                <a:ea typeface="Microsoft Sans Serif" charset="0"/>
                <a:cs typeface="Microsoft Sans Serif" charset="0"/>
              </a:rPr>
              <a:t>have a </a:t>
            </a:r>
            <a:br>
              <a:rPr lang="en-US" sz="2800" b="1" dirty="0">
                <a:solidFill>
                  <a:srgbClr val="3D879A"/>
                </a:solidFill>
                <a:latin typeface="Microsoft Sans Serif" charset="0"/>
                <a:ea typeface="Microsoft Sans Serif" charset="0"/>
                <a:cs typeface="Microsoft Sans Serif" charset="0"/>
              </a:rPr>
            </a:br>
            <a:r>
              <a:rPr lang="en-US" sz="2800" b="1" dirty="0">
                <a:solidFill>
                  <a:srgbClr val="3D879A"/>
                </a:solidFill>
                <a:latin typeface="Microsoft Sans Serif" charset="0"/>
                <a:ea typeface="Microsoft Sans Serif" charset="0"/>
                <a:cs typeface="Microsoft Sans Serif" charset="0"/>
              </a:rPr>
              <a:t>managed real estate portfolio of approximately </a:t>
            </a:r>
            <a:r>
              <a:rPr lang="en-US" sz="2800" b="1" dirty="0" smtClean="0">
                <a:solidFill>
                  <a:srgbClr val="3D879A"/>
                </a:solidFill>
                <a:latin typeface="Microsoft Sans Serif" charset="0"/>
                <a:ea typeface="Microsoft Sans Serif" charset="0"/>
                <a:cs typeface="Microsoft Sans Serif" charset="0"/>
              </a:rPr>
              <a:t>$2.0 </a:t>
            </a:r>
            <a:r>
              <a:rPr lang="en-US" sz="2800" b="1" dirty="0">
                <a:solidFill>
                  <a:srgbClr val="3D879A"/>
                </a:solidFill>
                <a:latin typeface="Microsoft Sans Serif" charset="0"/>
                <a:ea typeface="Microsoft Sans Serif" charset="0"/>
                <a:cs typeface="Microsoft Sans Serif" charset="0"/>
              </a:rPr>
              <a:t>billion.</a:t>
            </a:r>
          </a:p>
        </p:txBody>
      </p:sp>
      <p:sp>
        <p:nvSpPr>
          <p:cNvPr id="14" name="TextBox 13"/>
          <p:cNvSpPr txBox="1"/>
          <p:nvPr/>
        </p:nvSpPr>
        <p:spPr>
          <a:xfrm>
            <a:off x="318448" y="2380668"/>
            <a:ext cx="3925077" cy="4370427"/>
          </a:xfrm>
          <a:prstGeom prst="rect">
            <a:avLst/>
          </a:prstGeom>
          <a:noFill/>
        </p:spPr>
        <p:txBody>
          <a:bodyPr wrap="square" rtlCol="0">
            <a:spAutoFit/>
          </a:bodyPr>
          <a:lstStyle/>
          <a:p>
            <a:pPr marL="233363" indent="-233363">
              <a:spcAft>
                <a:spcPts val="600"/>
              </a:spcAft>
              <a:buClr>
                <a:srgbClr val="3D879A"/>
              </a:buClr>
              <a:buFont typeface="Arial" panose="020B0604020202020204" pitchFamily="34" charset="0"/>
              <a:buChar char="•"/>
            </a:pPr>
            <a:r>
              <a:rPr lang="en-US" sz="1500" smtClean="0">
                <a:solidFill>
                  <a:prstClr val="white">
                    <a:lumMod val="50000"/>
                  </a:prstClr>
                </a:solidFill>
                <a:latin typeface="Microsoft Sans Serif" charset="0"/>
                <a:ea typeface="Microsoft Sans Serif" charset="0"/>
                <a:cs typeface="Microsoft Sans Serif" charset="0"/>
              </a:rPr>
              <a:t>An affiliate* </a:t>
            </a:r>
            <a:r>
              <a:rPr lang="en-US" sz="1500" dirty="0" smtClean="0">
                <a:solidFill>
                  <a:prstClr val="white">
                    <a:lumMod val="50000"/>
                  </a:prstClr>
                </a:solidFill>
                <a:latin typeface="Microsoft Sans Serif" charset="0"/>
                <a:ea typeface="Microsoft Sans Serif" charset="0"/>
                <a:cs typeface="Microsoft Sans Serif" charset="0"/>
              </a:rPr>
              <a:t>of SAM sponsors, advises </a:t>
            </a:r>
            <a:r>
              <a:rPr lang="en-US" sz="1500" dirty="0">
                <a:solidFill>
                  <a:prstClr val="white">
                    <a:lumMod val="50000"/>
                  </a:prstClr>
                </a:solidFill>
                <a:latin typeface="Microsoft Sans Serif" charset="0"/>
                <a:ea typeface="Microsoft Sans Serif" charset="0"/>
                <a:cs typeface="Microsoft Sans Serif" charset="0"/>
              </a:rPr>
              <a:t>and </a:t>
            </a:r>
            <a:r>
              <a:rPr lang="en-US" sz="1500" dirty="0" smtClean="0">
                <a:solidFill>
                  <a:prstClr val="white">
                    <a:lumMod val="50000"/>
                  </a:prstClr>
                </a:solidFill>
                <a:latin typeface="Microsoft Sans Serif" charset="0"/>
                <a:ea typeface="Microsoft Sans Serif" charset="0"/>
                <a:cs typeface="Microsoft Sans Serif" charset="0"/>
              </a:rPr>
              <a:t>manages one public</a:t>
            </a:r>
            <a:r>
              <a:rPr lang="en-US" sz="1500" dirty="0">
                <a:solidFill>
                  <a:prstClr val="white">
                    <a:lumMod val="50000"/>
                  </a:prstClr>
                </a:solidFill>
                <a:latin typeface="Microsoft Sans Serif" charset="0"/>
                <a:ea typeface="Microsoft Sans Serif" charset="0"/>
                <a:cs typeface="Microsoft Sans Serif" charset="0"/>
              </a:rPr>
              <a:t>, non-traded </a:t>
            </a:r>
            <a:r>
              <a:rPr lang="en-US" sz="1500" dirty="0" smtClean="0">
                <a:solidFill>
                  <a:prstClr val="white">
                    <a:lumMod val="50000"/>
                  </a:prstClr>
                </a:solidFill>
                <a:latin typeface="Microsoft Sans Serif" charset="0"/>
                <a:ea typeface="Microsoft Sans Serif" charset="0"/>
                <a:cs typeface="Microsoft Sans Serif" charset="0"/>
              </a:rPr>
              <a:t>REIT and one private REIT </a:t>
            </a:r>
            <a:r>
              <a:rPr lang="en-US" sz="1500" dirty="0">
                <a:solidFill>
                  <a:prstClr val="white">
                    <a:lumMod val="50000"/>
                  </a:prstClr>
                </a:solidFill>
                <a:latin typeface="Microsoft Sans Serif" charset="0"/>
                <a:ea typeface="Microsoft Sans Serif" charset="0"/>
                <a:cs typeface="Microsoft Sans Serif" charset="0"/>
              </a:rPr>
              <a:t>focusing on self storage properties</a:t>
            </a:r>
            <a:br>
              <a:rPr lang="en-US" sz="1500" dirty="0">
                <a:solidFill>
                  <a:prstClr val="white">
                    <a:lumMod val="50000"/>
                  </a:prstClr>
                </a:solidFill>
                <a:latin typeface="Microsoft Sans Serif" charset="0"/>
                <a:ea typeface="Microsoft Sans Serif" charset="0"/>
                <a:cs typeface="Microsoft Sans Serif" charset="0"/>
              </a:rPr>
            </a:br>
            <a:endParaRPr lang="en-US" sz="1500" dirty="0">
              <a:solidFill>
                <a:prstClr val="white">
                  <a:lumMod val="50000"/>
                </a:prstClr>
              </a:solidFill>
              <a:latin typeface="Microsoft Sans Serif" charset="0"/>
              <a:ea typeface="Microsoft Sans Serif" charset="0"/>
              <a:cs typeface="Microsoft Sans Serif" charset="0"/>
            </a:endParaRPr>
          </a:p>
          <a:p>
            <a:pPr marL="233363" indent="-233363">
              <a:buClr>
                <a:srgbClr val="3D879A"/>
              </a:buClr>
              <a:buFont typeface="Arial" panose="020B0604020202020204" pitchFamily="34" charset="0"/>
              <a:buChar char="•"/>
            </a:pPr>
            <a:r>
              <a:rPr lang="en-US" sz="1500">
                <a:solidFill>
                  <a:prstClr val="white">
                    <a:lumMod val="50000"/>
                  </a:prstClr>
                </a:solidFill>
                <a:latin typeface="Microsoft Sans Serif" charset="0"/>
                <a:ea typeface="Microsoft Sans Serif" charset="0"/>
                <a:cs typeface="Microsoft Sans Serif" charset="0"/>
              </a:rPr>
              <a:t>Growing self storage portfolio of properties in the greater Toronto area, comprising over 1 million net rentable square </a:t>
            </a:r>
            <a:r>
              <a:rPr lang="en-US" sz="1500" smtClean="0">
                <a:solidFill>
                  <a:prstClr val="white">
                    <a:lumMod val="50000"/>
                  </a:prstClr>
                </a:solidFill>
                <a:latin typeface="Microsoft Sans Serif" charset="0"/>
                <a:ea typeface="Microsoft Sans Serif" charset="0"/>
                <a:cs typeface="Microsoft Sans Serif" charset="0"/>
              </a:rPr>
              <a:t>feet</a:t>
            </a:r>
            <a:r>
              <a:rPr lang="en-US" sz="1500" dirty="0">
                <a:solidFill>
                  <a:prstClr val="white">
                    <a:lumMod val="50000"/>
                  </a:prstClr>
                </a:solidFill>
                <a:latin typeface="Microsoft Sans Serif" charset="0"/>
                <a:ea typeface="Microsoft Sans Serif" charset="0"/>
                <a:cs typeface="Microsoft Sans Serif" charset="0"/>
              </a:rPr>
              <a:t/>
            </a:r>
            <a:br>
              <a:rPr lang="en-US" sz="1500" dirty="0">
                <a:solidFill>
                  <a:prstClr val="white">
                    <a:lumMod val="50000"/>
                  </a:prstClr>
                </a:solidFill>
                <a:latin typeface="Microsoft Sans Serif" charset="0"/>
                <a:ea typeface="Microsoft Sans Serif" charset="0"/>
                <a:cs typeface="Microsoft Sans Serif" charset="0"/>
              </a:rPr>
            </a:br>
            <a:endParaRPr lang="en-US" sz="1500" dirty="0">
              <a:solidFill>
                <a:prstClr val="white">
                  <a:lumMod val="50000"/>
                </a:prstClr>
              </a:solidFill>
              <a:latin typeface="Microsoft Sans Serif" charset="0"/>
              <a:ea typeface="Microsoft Sans Serif" charset="0"/>
              <a:cs typeface="Microsoft Sans Serif" charset="0"/>
            </a:endParaRPr>
          </a:p>
          <a:p>
            <a:pPr marL="285750" indent="-285750">
              <a:buClr>
                <a:srgbClr val="3D879A"/>
              </a:buClr>
              <a:buFont typeface="Arial" charset="0"/>
              <a:buChar char="•"/>
            </a:pPr>
            <a:r>
              <a:rPr lang="en-US" sz="1500" smtClean="0">
                <a:solidFill>
                  <a:prstClr val="white">
                    <a:lumMod val="50000"/>
                  </a:prstClr>
                </a:solidFill>
                <a:latin typeface="Microsoft Sans Serif" charset="0"/>
                <a:ea typeface="Microsoft Sans Serif" charset="0"/>
                <a:cs typeface="Microsoft Sans Serif" charset="0"/>
              </a:rPr>
              <a:t>Company and affiliates have acquired over $6 billion in real estate assets over the past 15 years</a:t>
            </a:r>
          </a:p>
          <a:p>
            <a:pPr>
              <a:buClr>
                <a:srgbClr val="3D879A"/>
              </a:buClr>
            </a:pPr>
            <a:endParaRPr lang="en-US" sz="1500" dirty="0">
              <a:solidFill>
                <a:prstClr val="white">
                  <a:lumMod val="50000"/>
                </a:prstClr>
              </a:solidFill>
              <a:latin typeface="Microsoft Sans Serif" charset="0"/>
              <a:ea typeface="Microsoft Sans Serif" charset="0"/>
              <a:cs typeface="Microsoft Sans Serif" charset="0"/>
            </a:endParaRPr>
          </a:p>
          <a:p>
            <a:pPr marL="285750" indent="-285750">
              <a:buClr>
                <a:srgbClr val="3D879A"/>
              </a:buClr>
              <a:buFont typeface="Arial" charset="0"/>
              <a:buChar char="•"/>
            </a:pPr>
            <a:r>
              <a:rPr lang="en-US" sz="1500" smtClean="0">
                <a:solidFill>
                  <a:prstClr val="white">
                    <a:lumMod val="50000"/>
                  </a:prstClr>
                </a:solidFill>
                <a:latin typeface="Microsoft Sans Serif" charset="0"/>
                <a:ea typeface="Microsoft Sans Serif" charset="0"/>
                <a:cs typeface="Microsoft Sans Serif" charset="0"/>
              </a:rPr>
              <a:t>National sponsor of 1031 DST programs</a:t>
            </a:r>
            <a:r>
              <a:rPr lang="en-US" sz="1600" smtClean="0">
                <a:solidFill>
                  <a:prstClr val="white">
                    <a:lumMod val="50000"/>
                  </a:prstClr>
                </a:solidFill>
                <a:latin typeface="Microsoft Sans Serif" charset="0"/>
                <a:ea typeface="Microsoft Sans Serif" charset="0"/>
                <a:cs typeface="Microsoft Sans Serif" charset="0"/>
              </a:rPr>
              <a:t/>
            </a:r>
            <a:br>
              <a:rPr lang="en-US" sz="1600" smtClean="0">
                <a:solidFill>
                  <a:prstClr val="white">
                    <a:lumMod val="50000"/>
                  </a:prstClr>
                </a:solidFill>
                <a:latin typeface="Microsoft Sans Serif" charset="0"/>
                <a:ea typeface="Microsoft Sans Serif" charset="0"/>
                <a:cs typeface="Microsoft Sans Serif" charset="0"/>
              </a:rPr>
            </a:br>
            <a:endParaRPr lang="en-US" sz="1600" smtClean="0">
              <a:solidFill>
                <a:prstClr val="white">
                  <a:lumMod val="50000"/>
                </a:prstClr>
              </a:solidFill>
              <a:latin typeface="Microsoft Sans Serif" charset="0"/>
              <a:ea typeface="Microsoft Sans Serif" charset="0"/>
              <a:cs typeface="Microsoft Sans Serif" charset="0"/>
            </a:endParaRPr>
          </a:p>
          <a:p>
            <a:pPr marL="233363" indent="-233363">
              <a:buClr>
                <a:srgbClr val="3D879A"/>
              </a:buClr>
              <a:buFont typeface="Arial" panose="020B0604020202020204" pitchFamily="34" charset="0"/>
              <a:buChar char="•"/>
            </a:pPr>
            <a:endParaRPr lang="en-US" sz="1600" dirty="0">
              <a:solidFill>
                <a:prstClr val="white">
                  <a:lumMod val="50000"/>
                </a:prstClr>
              </a:solidFill>
              <a:latin typeface="Microsoft Sans Serif" charset="0"/>
              <a:ea typeface="Microsoft Sans Serif" charset="0"/>
              <a:cs typeface="Microsoft Sans Serif" charset="0"/>
            </a:endParaRPr>
          </a:p>
          <a:p>
            <a:pPr marL="166416" indent="-166416">
              <a:buClr>
                <a:srgbClr val="3D879A"/>
              </a:buClr>
              <a:buFont typeface="Arial" panose="020B0604020202020204" pitchFamily="34" charset="0"/>
              <a:buChar char="•"/>
            </a:pPr>
            <a:endParaRPr lang="en-US" sz="1600" dirty="0">
              <a:solidFill>
                <a:prstClr val="white">
                  <a:lumMod val="50000"/>
                </a:prstClr>
              </a:solidFill>
              <a:latin typeface="Microsoft Sans Serif" charset="0"/>
              <a:ea typeface="Microsoft Sans Serif" charset="0"/>
              <a:cs typeface="Microsoft Sans Serif" charset="0"/>
            </a:endParaRPr>
          </a:p>
        </p:txBody>
      </p:sp>
      <p:sp>
        <p:nvSpPr>
          <p:cNvPr id="16" name="TextBox 15"/>
          <p:cNvSpPr txBox="1"/>
          <p:nvPr/>
        </p:nvSpPr>
        <p:spPr>
          <a:xfrm>
            <a:off x="8017727" y="2400321"/>
            <a:ext cx="4221704" cy="3754874"/>
          </a:xfrm>
          <a:prstGeom prst="rect">
            <a:avLst/>
          </a:prstGeom>
          <a:noFill/>
        </p:spPr>
        <p:txBody>
          <a:bodyPr wrap="square" rtlCol="0">
            <a:spAutoFit/>
          </a:bodyPr>
          <a:lstStyle/>
          <a:p>
            <a:pPr marL="285750" indent="-285750">
              <a:buClr>
                <a:srgbClr val="3D879A"/>
              </a:buClr>
              <a:buFont typeface="Arial" charset="0"/>
              <a:buChar char="•"/>
            </a:pPr>
            <a:r>
              <a:rPr lang="en-US" sz="1500" dirty="0" smtClean="0">
                <a:solidFill>
                  <a:prstClr val="white">
                    <a:lumMod val="50000"/>
                  </a:prstClr>
                </a:solidFill>
                <a:latin typeface="Microsoft Sans Serif" charset="0"/>
                <a:ea typeface="Microsoft Sans Serif" charset="0"/>
                <a:cs typeface="Microsoft Sans Serif" charset="0"/>
              </a:rPr>
              <a:t>Current managed </a:t>
            </a:r>
            <a:r>
              <a:rPr lang="en-US" sz="1500" dirty="0">
                <a:solidFill>
                  <a:prstClr val="white">
                    <a:lumMod val="50000"/>
                  </a:prstClr>
                </a:solidFill>
                <a:latin typeface="Microsoft Sans Serif" charset="0"/>
                <a:ea typeface="Microsoft Sans Serif" charset="0"/>
                <a:cs typeface="Microsoft Sans Serif" charset="0"/>
              </a:rPr>
              <a:t>portfolio comprises approx. </a:t>
            </a:r>
            <a:r>
              <a:rPr lang="en-US" sz="1500" dirty="0" smtClean="0">
                <a:solidFill>
                  <a:prstClr val="white">
                    <a:lumMod val="50000"/>
                  </a:prstClr>
                </a:solidFill>
                <a:latin typeface="Microsoft Sans Serif" charset="0"/>
                <a:ea typeface="Microsoft Sans Serif" charset="0"/>
                <a:cs typeface="Microsoft Sans Serif" charset="0"/>
              </a:rPr>
              <a:t>12.0 </a:t>
            </a:r>
            <a:r>
              <a:rPr lang="en-US" sz="1500" dirty="0">
                <a:solidFill>
                  <a:prstClr val="white">
                    <a:lumMod val="50000"/>
                  </a:prstClr>
                </a:solidFill>
                <a:latin typeface="Microsoft Sans Serif" charset="0"/>
                <a:ea typeface="Microsoft Sans Serif" charset="0"/>
                <a:cs typeface="Microsoft Sans Serif" charset="0"/>
              </a:rPr>
              <a:t>million rentable square feet </a:t>
            </a:r>
            <a:r>
              <a:rPr lang="en-US" sz="1500" dirty="0" smtClean="0">
                <a:solidFill>
                  <a:prstClr val="white">
                    <a:lumMod val="50000"/>
                  </a:prstClr>
                </a:solidFill>
                <a:latin typeface="Microsoft Sans Serif" charset="0"/>
                <a:ea typeface="Microsoft Sans Serif" charset="0"/>
                <a:cs typeface="Microsoft Sans Serif" charset="0"/>
              </a:rPr>
              <a:t>across 22 </a:t>
            </a:r>
            <a:r>
              <a:rPr lang="en-US" sz="1500" dirty="0">
                <a:solidFill>
                  <a:prstClr val="white">
                    <a:lumMod val="50000"/>
                  </a:prstClr>
                </a:solidFill>
                <a:latin typeface="Microsoft Sans Serif" charset="0"/>
                <a:ea typeface="Microsoft Sans Serif" charset="0"/>
                <a:cs typeface="Microsoft Sans Serif" charset="0"/>
              </a:rPr>
              <a:t>states &amp; Toronto, Canada</a:t>
            </a:r>
          </a:p>
          <a:p>
            <a:pPr>
              <a:buClr>
                <a:srgbClr val="3D879A"/>
              </a:buClr>
            </a:pPr>
            <a:endParaRPr lang="en-US" sz="1500" dirty="0">
              <a:solidFill>
                <a:prstClr val="white">
                  <a:lumMod val="50000"/>
                </a:prstClr>
              </a:solidFill>
              <a:latin typeface="Microsoft Sans Serif" charset="0"/>
              <a:ea typeface="Microsoft Sans Serif" charset="0"/>
              <a:cs typeface="Microsoft Sans Serif" charset="0"/>
            </a:endParaRPr>
          </a:p>
          <a:p>
            <a:pPr marL="285750" indent="-285750">
              <a:buClr>
                <a:srgbClr val="3D879A"/>
              </a:buClr>
              <a:buFont typeface="Arial" charset="0"/>
              <a:buChar char="•"/>
            </a:pPr>
            <a:r>
              <a:rPr lang="en-US" sz="1400" dirty="0">
                <a:solidFill>
                  <a:prstClr val="white">
                    <a:lumMod val="50000"/>
                  </a:prstClr>
                </a:solidFill>
                <a:latin typeface="Microsoft Sans Serif" charset="0"/>
                <a:ea typeface="Microsoft Sans Serif" charset="0"/>
                <a:cs typeface="Microsoft Sans Serif" charset="0"/>
              </a:rPr>
              <a:t>SAM and its affiliates have an aggregate of over </a:t>
            </a:r>
            <a:r>
              <a:rPr lang="en-US" sz="1400" dirty="0" smtClean="0">
                <a:solidFill>
                  <a:prstClr val="white">
                    <a:lumMod val="50000"/>
                  </a:prstClr>
                </a:solidFill>
                <a:latin typeface="Microsoft Sans Serif" charset="0"/>
                <a:ea typeface="Microsoft Sans Serif" charset="0"/>
                <a:cs typeface="Microsoft Sans Serif" charset="0"/>
              </a:rPr>
              <a:t>380 employees</a:t>
            </a:r>
            <a:r>
              <a:rPr lang="en-US" sz="1400" dirty="0">
                <a:solidFill>
                  <a:prstClr val="white">
                    <a:lumMod val="50000"/>
                  </a:prstClr>
                </a:solidFill>
                <a:latin typeface="Microsoft Sans Serif" charset="0"/>
                <a:ea typeface="Microsoft Sans Serif" charset="0"/>
                <a:cs typeface="Microsoft Sans Serif" charset="0"/>
              </a:rPr>
              <a:t>, including </a:t>
            </a:r>
            <a:r>
              <a:rPr lang="en-US" sz="1400" dirty="0" smtClean="0">
                <a:solidFill>
                  <a:prstClr val="white">
                    <a:lumMod val="50000"/>
                  </a:prstClr>
                </a:solidFill>
                <a:latin typeface="Microsoft Sans Serif" charset="0"/>
                <a:ea typeface="Microsoft Sans Serif" charset="0"/>
                <a:cs typeface="Microsoft Sans Serif" charset="0"/>
              </a:rPr>
              <a:t>42 </a:t>
            </a:r>
            <a:r>
              <a:rPr lang="en-US" sz="1400" dirty="0">
                <a:solidFill>
                  <a:prstClr val="white">
                    <a:lumMod val="50000"/>
                  </a:prstClr>
                </a:solidFill>
                <a:latin typeface="Microsoft Sans Serif" charset="0"/>
                <a:ea typeface="Microsoft Sans Serif" charset="0"/>
                <a:cs typeface="Microsoft Sans Serif" charset="0"/>
              </a:rPr>
              <a:t>self storage employees in Toronto, </a:t>
            </a:r>
            <a:r>
              <a:rPr lang="en-US" sz="1400" dirty="0" smtClean="0">
                <a:solidFill>
                  <a:prstClr val="white">
                    <a:lumMod val="50000"/>
                  </a:prstClr>
                </a:solidFill>
                <a:latin typeface="Microsoft Sans Serif" charset="0"/>
                <a:ea typeface="Microsoft Sans Serif" charset="0"/>
                <a:cs typeface="Microsoft Sans Serif" charset="0"/>
              </a:rPr>
              <a:t>Canada</a:t>
            </a:r>
          </a:p>
          <a:p>
            <a:pPr marL="285750" indent="-285750">
              <a:buClr>
                <a:srgbClr val="3D879A"/>
              </a:buClr>
              <a:buFont typeface="Arial" charset="0"/>
              <a:buChar char="•"/>
            </a:pPr>
            <a:endParaRPr lang="en-US" sz="1500" dirty="0">
              <a:solidFill>
                <a:prstClr val="white">
                  <a:lumMod val="50000"/>
                </a:prstClr>
              </a:solidFill>
              <a:latin typeface="Microsoft Sans Serif" charset="0"/>
              <a:ea typeface="Microsoft Sans Serif" charset="0"/>
              <a:cs typeface="Microsoft Sans Serif" charset="0"/>
            </a:endParaRPr>
          </a:p>
          <a:p>
            <a:pPr marL="285750" indent="-285750">
              <a:buClr>
                <a:srgbClr val="3D879A"/>
              </a:buClr>
              <a:buFont typeface="Arial" charset="0"/>
              <a:buChar char="•"/>
            </a:pPr>
            <a:r>
              <a:rPr lang="en-US" sz="1500" dirty="0" smtClean="0">
                <a:solidFill>
                  <a:prstClr val="white">
                    <a:lumMod val="50000"/>
                  </a:prstClr>
                </a:solidFill>
                <a:latin typeface="Microsoft Sans Serif" charset="0"/>
                <a:ea typeface="Microsoft Sans Serif" charset="0"/>
                <a:cs typeface="Microsoft Sans Serif" charset="0"/>
              </a:rPr>
              <a:t>Experienced developer of self storage and mixed-use properties in the U.S. and Toronto, including ground up &amp; redevelopment projects</a:t>
            </a:r>
          </a:p>
          <a:p>
            <a:pPr marL="285750" indent="-285750">
              <a:buClr>
                <a:srgbClr val="3D879A"/>
              </a:buClr>
              <a:buFont typeface="Arial" charset="0"/>
              <a:buChar char="•"/>
            </a:pPr>
            <a:endParaRPr lang="en-US" sz="1500" dirty="0">
              <a:solidFill>
                <a:prstClr val="white">
                  <a:lumMod val="50000"/>
                </a:prstClr>
              </a:solidFill>
              <a:latin typeface="Microsoft Sans Serif" charset="0"/>
              <a:ea typeface="Microsoft Sans Serif" charset="0"/>
              <a:cs typeface="Microsoft Sans Serif" charset="0"/>
            </a:endParaRPr>
          </a:p>
          <a:p>
            <a:pPr marL="285750" indent="-285750">
              <a:buClr>
                <a:srgbClr val="3D879A"/>
              </a:buClr>
              <a:buFont typeface="Arial" charset="0"/>
              <a:buChar char="•"/>
            </a:pPr>
            <a:r>
              <a:rPr lang="en-US" sz="1500" dirty="0" smtClean="0">
                <a:solidFill>
                  <a:prstClr val="white">
                    <a:lumMod val="50000"/>
                  </a:prstClr>
                </a:solidFill>
                <a:latin typeface="Microsoft Sans Serif" charset="0"/>
                <a:ea typeface="Microsoft Sans Serif" charset="0"/>
                <a:cs typeface="Microsoft Sans Serif" charset="0"/>
              </a:rPr>
              <a:t>Sponsor of public, non-traded REIT investing in student &amp; senior housing</a:t>
            </a:r>
            <a:endParaRPr lang="en-US" sz="1500" dirty="0">
              <a:solidFill>
                <a:prstClr val="white">
                  <a:lumMod val="50000"/>
                </a:prstClr>
              </a:solidFill>
              <a:latin typeface="Microsoft Sans Serif" charset="0"/>
              <a:ea typeface="Microsoft Sans Serif" charset="0"/>
              <a:cs typeface="Microsoft Sans Serif" charset="0"/>
            </a:endParaRPr>
          </a:p>
          <a:p>
            <a:pPr marL="285750" indent="-285750">
              <a:buClr>
                <a:srgbClr val="3D879A"/>
              </a:buClr>
              <a:buFont typeface="Arial" charset="0"/>
              <a:buChar char="•"/>
            </a:pPr>
            <a:endParaRPr lang="en-US" sz="1600" dirty="0">
              <a:solidFill>
                <a:prstClr val="white">
                  <a:lumMod val="50000"/>
                </a:prstClr>
              </a:solidFill>
              <a:latin typeface="Microsoft Sans Serif" charset="0"/>
              <a:ea typeface="Microsoft Sans Serif" charset="0"/>
              <a:cs typeface="Microsoft Sans Serif" charset="0"/>
            </a:endParaRPr>
          </a:p>
        </p:txBody>
      </p:sp>
      <p:sp>
        <p:nvSpPr>
          <p:cNvPr id="9" name="Footer Placeholder 4"/>
          <p:cNvSpPr txBox="1">
            <a:spLocks/>
          </p:cNvSpPr>
          <p:nvPr/>
        </p:nvSpPr>
        <p:spPr>
          <a:xfrm>
            <a:off x="114976" y="6247004"/>
            <a:ext cx="6581256" cy="31140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00" dirty="0" smtClean="0">
                <a:solidFill>
                  <a:srgbClr val="7F7F7F"/>
                </a:solidFill>
              </a:rPr>
              <a:t>*Self Storage REITs are sponsored by SmartStop REIT Advisors, LLC., an affiliate of SAM</a:t>
            </a:r>
            <a:endParaRPr lang="en-US" sz="1000" dirty="0">
              <a:solidFill>
                <a:srgbClr val="7F7F7F"/>
              </a:solidFill>
            </a:endParaRPr>
          </a:p>
        </p:txBody>
      </p:sp>
    </p:spTree>
    <p:extLst>
      <p:ext uri="{BB962C8B-B14F-4D97-AF65-F5344CB8AC3E}">
        <p14:creationId xmlns:p14="http://schemas.microsoft.com/office/powerpoint/2010/main" val="1417188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D3B468BD-C2C9-4A46-BE9C-E1525812F696}"/>
              </a:ext>
            </a:extLst>
          </p:cNvPr>
          <p:cNvSpPr/>
          <p:nvPr/>
        </p:nvSpPr>
        <p:spPr>
          <a:xfrm>
            <a:off x="0" y="1263754"/>
            <a:ext cx="12192000" cy="52430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p:txBody>
          <a:bodyPr>
            <a:normAutofit/>
          </a:bodyPr>
          <a:lstStyle/>
          <a:p>
            <a:r>
              <a:rPr lang="en-US" dirty="0"/>
              <a:t>Strategic Student &amp; Senior Housing Trust, Inc. Executive Team</a:t>
            </a:r>
          </a:p>
        </p:txBody>
      </p:sp>
      <p:sp>
        <p:nvSpPr>
          <p:cNvPr id="3" name="Slide Number Placeholder 2"/>
          <p:cNvSpPr>
            <a:spLocks noGrp="1"/>
          </p:cNvSpPr>
          <p:nvPr>
            <p:ph type="sldNum" sz="quarter" idx="4"/>
          </p:nvPr>
        </p:nvSpPr>
        <p:spPr/>
        <p:txBody>
          <a:bodyPr/>
          <a:lstStyle/>
          <a:p>
            <a:fld id="{BB95469A-688F-E64F-82FB-9E52813A66CC}" type="slidenum">
              <a:rPr lang="en-US" smtClean="0">
                <a:solidFill>
                  <a:prstClr val="white"/>
                </a:solidFill>
              </a:rPr>
              <a:pPr/>
              <a:t>6</a:t>
            </a:fld>
            <a:endParaRPr lang="en-US" dirty="0">
              <a:solidFill>
                <a:prstClr val="white"/>
              </a:solidFill>
            </a:endParaRPr>
          </a:p>
        </p:txBody>
      </p:sp>
      <p:sp>
        <p:nvSpPr>
          <p:cNvPr id="4" name="Oval 3">
            <a:extLst>
              <a:ext uri="{FF2B5EF4-FFF2-40B4-BE49-F238E27FC236}">
                <a16:creationId xmlns:a16="http://schemas.microsoft.com/office/drawing/2014/main" xmlns="" id="{9F9AC069-3560-894F-BC0A-8CE0D987AFD8}"/>
              </a:ext>
            </a:extLst>
          </p:cNvPr>
          <p:cNvSpPr/>
          <p:nvPr/>
        </p:nvSpPr>
        <p:spPr>
          <a:xfrm>
            <a:off x="1646396" y="2320810"/>
            <a:ext cx="1058238" cy="1058238"/>
          </a:xfrm>
          <a:prstGeom prst="ellipse">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Oval 4">
            <a:extLst>
              <a:ext uri="{FF2B5EF4-FFF2-40B4-BE49-F238E27FC236}">
                <a16:creationId xmlns:a16="http://schemas.microsoft.com/office/drawing/2014/main" xmlns="" id="{9D2E210A-D589-3041-B28B-14AEB2F90308}"/>
              </a:ext>
            </a:extLst>
          </p:cNvPr>
          <p:cNvSpPr/>
          <p:nvPr/>
        </p:nvSpPr>
        <p:spPr>
          <a:xfrm>
            <a:off x="6642466" y="2320810"/>
            <a:ext cx="1058238" cy="1058238"/>
          </a:xfrm>
          <a:prstGeom prst="ellipse">
            <a:avLst/>
          </a:prstGeom>
          <a:blipFill>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a:extLst>
              <a:ext uri="{FF2B5EF4-FFF2-40B4-BE49-F238E27FC236}">
                <a16:creationId xmlns:a16="http://schemas.microsoft.com/office/drawing/2014/main" xmlns="" id="{8B67D4BE-8D5F-3840-8C51-32553EE5F563}"/>
              </a:ext>
            </a:extLst>
          </p:cNvPr>
          <p:cNvSpPr/>
          <p:nvPr/>
        </p:nvSpPr>
        <p:spPr>
          <a:xfrm>
            <a:off x="4616052" y="4012157"/>
            <a:ext cx="1058238" cy="1058238"/>
          </a:xfrm>
          <a:prstGeom prst="ellipse">
            <a:avLst/>
          </a:prstGeom>
          <a:blipFill>
            <a:blip r:embed="rId5"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a:extLst>
              <a:ext uri="{FF2B5EF4-FFF2-40B4-BE49-F238E27FC236}">
                <a16:creationId xmlns:a16="http://schemas.microsoft.com/office/drawing/2014/main" xmlns="" id="{C86A57B0-F0E6-3C4B-A3DD-0AF24D1F4FCC}"/>
              </a:ext>
            </a:extLst>
          </p:cNvPr>
          <p:cNvSpPr/>
          <p:nvPr/>
        </p:nvSpPr>
        <p:spPr>
          <a:xfrm>
            <a:off x="8245454" y="4059772"/>
            <a:ext cx="1058238" cy="1058238"/>
          </a:xfrm>
          <a:prstGeom prst="ellipse">
            <a:avLst/>
          </a:prstGeom>
          <a:blipFill>
            <a:blip r:embed="rId6"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Box 10">
            <a:extLst>
              <a:ext uri="{FF2B5EF4-FFF2-40B4-BE49-F238E27FC236}">
                <a16:creationId xmlns:a16="http://schemas.microsoft.com/office/drawing/2014/main" xmlns="" id="{617B3ED6-F579-F847-9208-436AFBCB1CF7}"/>
              </a:ext>
            </a:extLst>
          </p:cNvPr>
          <p:cNvSpPr txBox="1"/>
          <p:nvPr/>
        </p:nvSpPr>
        <p:spPr>
          <a:xfrm>
            <a:off x="2918773" y="2403653"/>
            <a:ext cx="3230235" cy="923330"/>
          </a:xfrm>
          <a:prstGeom prst="rect">
            <a:avLst/>
          </a:prstGeom>
          <a:noFill/>
        </p:spPr>
        <p:txBody>
          <a:bodyPr wrap="square" rtlCol="0">
            <a:spAutoFit/>
          </a:bodyPr>
          <a:lstStyle/>
          <a:p>
            <a:pPr>
              <a:buClr>
                <a:srgbClr val="00B050"/>
              </a:buClr>
            </a:pPr>
            <a:r>
              <a:rPr lang="en-US" sz="2000" b="1" dirty="0">
                <a:solidFill>
                  <a:srgbClr val="013C71"/>
                </a:solidFill>
                <a:latin typeface="Microsoft Sans Serif" charset="0"/>
                <a:ea typeface="Microsoft Sans Serif" charset="0"/>
                <a:cs typeface="Microsoft Sans Serif" charset="0"/>
              </a:rPr>
              <a:t>H. Michael Schwartz</a:t>
            </a:r>
            <a:r>
              <a:rPr lang="en-US" sz="1600" dirty="0">
                <a:solidFill>
                  <a:prstClr val="white">
                    <a:lumMod val="50000"/>
                  </a:prstClr>
                </a:solidFill>
                <a:latin typeface="Microsoft Sans Serif" charset="0"/>
                <a:ea typeface="Microsoft Sans Serif" charset="0"/>
                <a:cs typeface="Microsoft Sans Serif" charset="0"/>
              </a:rPr>
              <a:t/>
            </a:r>
            <a:br>
              <a:rPr lang="en-US" sz="1600" dirty="0">
                <a:solidFill>
                  <a:prstClr val="white">
                    <a:lumMod val="50000"/>
                  </a:prstClr>
                </a:solidFill>
                <a:latin typeface="Microsoft Sans Serif" charset="0"/>
                <a:ea typeface="Microsoft Sans Serif" charset="0"/>
                <a:cs typeface="Microsoft Sans Serif" charset="0"/>
              </a:rPr>
            </a:br>
            <a:r>
              <a:rPr lang="en-US" sz="1600" dirty="0">
                <a:solidFill>
                  <a:prstClr val="white">
                    <a:lumMod val="50000"/>
                  </a:prstClr>
                </a:solidFill>
                <a:latin typeface="Microsoft Sans Serif" charset="0"/>
                <a:ea typeface="Microsoft Sans Serif" charset="0"/>
                <a:cs typeface="Microsoft Sans Serif" charset="0"/>
              </a:rPr>
              <a:t>Chairman of the Board &amp;</a:t>
            </a:r>
            <a:br>
              <a:rPr lang="en-US" sz="1600" dirty="0">
                <a:solidFill>
                  <a:prstClr val="white">
                    <a:lumMod val="50000"/>
                  </a:prstClr>
                </a:solidFill>
                <a:latin typeface="Microsoft Sans Serif" charset="0"/>
                <a:ea typeface="Microsoft Sans Serif" charset="0"/>
                <a:cs typeface="Microsoft Sans Serif" charset="0"/>
              </a:rPr>
            </a:br>
            <a:r>
              <a:rPr lang="en-US" sz="1600" dirty="0">
                <a:solidFill>
                  <a:prstClr val="white">
                    <a:lumMod val="50000"/>
                  </a:prstClr>
                </a:solidFill>
                <a:latin typeface="Microsoft Sans Serif" charset="0"/>
                <a:ea typeface="Microsoft Sans Serif" charset="0"/>
                <a:cs typeface="Microsoft Sans Serif" charset="0"/>
              </a:rPr>
              <a:t>Chief Executive </a:t>
            </a:r>
            <a:r>
              <a:rPr lang="en-US" sz="1600" dirty="0">
                <a:solidFill>
                  <a:prstClr val="white">
                    <a:lumMod val="50000"/>
                  </a:prstClr>
                </a:solidFill>
                <a:latin typeface="Microsoft Sans Serif" panose="020B0604020202020204" pitchFamily="34" charset="0"/>
                <a:cs typeface="Microsoft Sans Serif" panose="020B0604020202020204" pitchFamily="34" charset="0"/>
              </a:rPr>
              <a:t>Officer</a:t>
            </a:r>
            <a:endParaRPr lang="en-US" sz="1600" dirty="0">
              <a:solidFill>
                <a:prstClr val="white">
                  <a:lumMod val="50000"/>
                </a:prstClr>
              </a:solidFill>
              <a:highlight>
                <a:srgbClr val="FFFF00"/>
              </a:highlight>
              <a:latin typeface="Microsoft Sans Serif" panose="020B0604020202020204" pitchFamily="34" charset="0"/>
              <a:ea typeface="Microsoft Sans Serif" charset="0"/>
              <a:cs typeface="Microsoft Sans Serif" panose="020B0604020202020204" pitchFamily="34" charset="0"/>
            </a:endParaRPr>
          </a:p>
        </p:txBody>
      </p:sp>
      <p:sp>
        <p:nvSpPr>
          <p:cNvPr id="12" name="TextBox 11">
            <a:extLst>
              <a:ext uri="{FF2B5EF4-FFF2-40B4-BE49-F238E27FC236}">
                <a16:creationId xmlns:a16="http://schemas.microsoft.com/office/drawing/2014/main" xmlns="" id="{9CEAEF25-E644-0745-9CE9-04D9792476DD}"/>
              </a:ext>
            </a:extLst>
          </p:cNvPr>
          <p:cNvSpPr txBox="1"/>
          <p:nvPr/>
        </p:nvSpPr>
        <p:spPr>
          <a:xfrm>
            <a:off x="1646396" y="4140285"/>
            <a:ext cx="2755517" cy="646331"/>
          </a:xfrm>
          <a:prstGeom prst="rect">
            <a:avLst/>
          </a:prstGeom>
          <a:noFill/>
        </p:spPr>
        <p:txBody>
          <a:bodyPr wrap="square" rtlCol="0">
            <a:spAutoFit/>
          </a:bodyPr>
          <a:lstStyle/>
          <a:p>
            <a:pPr>
              <a:buClr>
                <a:srgbClr val="00B050"/>
              </a:buClr>
            </a:pPr>
            <a:r>
              <a:rPr lang="en-US" sz="2000" b="1" dirty="0">
                <a:solidFill>
                  <a:srgbClr val="013C71"/>
                </a:solidFill>
                <a:latin typeface="Microsoft Sans Serif" charset="0"/>
                <a:ea typeface="Microsoft Sans Serif" charset="0"/>
                <a:cs typeface="Microsoft Sans Serif" charset="0"/>
              </a:rPr>
              <a:t>Paula Mathews</a:t>
            </a:r>
            <a:r>
              <a:rPr lang="en-US" sz="1600" dirty="0">
                <a:solidFill>
                  <a:prstClr val="white">
                    <a:lumMod val="50000"/>
                  </a:prstClr>
                </a:solidFill>
                <a:latin typeface="Microsoft Sans Serif" charset="0"/>
                <a:ea typeface="Microsoft Sans Serif" charset="0"/>
                <a:cs typeface="Microsoft Sans Serif" charset="0"/>
              </a:rPr>
              <a:t/>
            </a:r>
            <a:br>
              <a:rPr lang="en-US" sz="1600" dirty="0">
                <a:solidFill>
                  <a:prstClr val="white">
                    <a:lumMod val="50000"/>
                  </a:prstClr>
                </a:solidFill>
                <a:latin typeface="Microsoft Sans Serif" charset="0"/>
                <a:ea typeface="Microsoft Sans Serif" charset="0"/>
                <a:cs typeface="Microsoft Sans Serif" charset="0"/>
              </a:rPr>
            </a:br>
            <a:r>
              <a:rPr lang="en-US" sz="1600" dirty="0">
                <a:solidFill>
                  <a:prstClr val="white">
                    <a:lumMod val="50000"/>
                  </a:prstClr>
                </a:solidFill>
                <a:latin typeface="Microsoft Sans Serif" charset="0"/>
                <a:ea typeface="Microsoft Sans Serif" charset="0"/>
                <a:cs typeface="Microsoft Sans Serif" charset="0"/>
              </a:rPr>
              <a:t>Executive Vice President</a:t>
            </a:r>
          </a:p>
        </p:txBody>
      </p:sp>
      <p:sp>
        <p:nvSpPr>
          <p:cNvPr id="13" name="TextBox 12">
            <a:extLst>
              <a:ext uri="{FF2B5EF4-FFF2-40B4-BE49-F238E27FC236}">
                <a16:creationId xmlns:a16="http://schemas.microsoft.com/office/drawing/2014/main" xmlns="" id="{C5803686-BED8-FB4A-A168-BC2C95DEA930}"/>
              </a:ext>
            </a:extLst>
          </p:cNvPr>
          <p:cNvSpPr txBox="1"/>
          <p:nvPr/>
        </p:nvSpPr>
        <p:spPr>
          <a:xfrm>
            <a:off x="5888429" y="4218110"/>
            <a:ext cx="3230235" cy="646331"/>
          </a:xfrm>
          <a:prstGeom prst="rect">
            <a:avLst/>
          </a:prstGeom>
          <a:noFill/>
        </p:spPr>
        <p:txBody>
          <a:bodyPr wrap="square" rtlCol="0">
            <a:spAutoFit/>
          </a:bodyPr>
          <a:lstStyle/>
          <a:p>
            <a:pPr>
              <a:buClr>
                <a:srgbClr val="00B050"/>
              </a:buClr>
            </a:pPr>
            <a:r>
              <a:rPr lang="en-US" sz="2000" b="1" dirty="0">
                <a:solidFill>
                  <a:srgbClr val="013C71"/>
                </a:solidFill>
                <a:latin typeface="Microsoft Sans Serif" charset="0"/>
                <a:ea typeface="Microsoft Sans Serif" charset="0"/>
                <a:cs typeface="Microsoft Sans Serif" charset="0"/>
              </a:rPr>
              <a:t>James Berg</a:t>
            </a:r>
            <a:r>
              <a:rPr lang="en-US" sz="1600" dirty="0">
                <a:solidFill>
                  <a:prstClr val="white">
                    <a:lumMod val="50000"/>
                  </a:prstClr>
                </a:solidFill>
                <a:latin typeface="Microsoft Sans Serif" charset="0"/>
                <a:ea typeface="Microsoft Sans Serif" charset="0"/>
                <a:cs typeface="Microsoft Sans Serif" charset="0"/>
              </a:rPr>
              <a:t/>
            </a:r>
            <a:br>
              <a:rPr lang="en-US" sz="1600" dirty="0">
                <a:solidFill>
                  <a:prstClr val="white">
                    <a:lumMod val="50000"/>
                  </a:prstClr>
                </a:solidFill>
                <a:latin typeface="Microsoft Sans Serif" charset="0"/>
                <a:ea typeface="Microsoft Sans Serif" charset="0"/>
                <a:cs typeface="Microsoft Sans Serif" charset="0"/>
              </a:rPr>
            </a:br>
            <a:r>
              <a:rPr lang="en-US" sz="1600" dirty="0">
                <a:solidFill>
                  <a:prstClr val="white">
                    <a:lumMod val="50000"/>
                  </a:prstClr>
                </a:solidFill>
                <a:latin typeface="Microsoft Sans Serif" charset="0"/>
                <a:ea typeface="Microsoft Sans Serif" charset="0"/>
                <a:cs typeface="Microsoft Sans Serif" charset="0"/>
              </a:rPr>
              <a:t>Secretary</a:t>
            </a:r>
          </a:p>
        </p:txBody>
      </p:sp>
      <p:sp>
        <p:nvSpPr>
          <p:cNvPr id="14" name="TextBox 13">
            <a:extLst>
              <a:ext uri="{FF2B5EF4-FFF2-40B4-BE49-F238E27FC236}">
                <a16:creationId xmlns:a16="http://schemas.microsoft.com/office/drawing/2014/main" xmlns="" id="{D5091048-5B34-AA46-88B4-BD6A6241FCBD}"/>
              </a:ext>
            </a:extLst>
          </p:cNvPr>
          <p:cNvSpPr txBox="1"/>
          <p:nvPr/>
        </p:nvSpPr>
        <p:spPr>
          <a:xfrm>
            <a:off x="8007609" y="2403653"/>
            <a:ext cx="2368844" cy="892552"/>
          </a:xfrm>
          <a:prstGeom prst="rect">
            <a:avLst/>
          </a:prstGeom>
          <a:noFill/>
        </p:spPr>
        <p:txBody>
          <a:bodyPr wrap="square" rtlCol="0">
            <a:spAutoFit/>
          </a:bodyPr>
          <a:lstStyle/>
          <a:p>
            <a:pPr>
              <a:buClr>
                <a:srgbClr val="00B050"/>
              </a:buClr>
            </a:pPr>
            <a:r>
              <a:rPr lang="en-US" sz="2000" b="1" dirty="0">
                <a:solidFill>
                  <a:srgbClr val="013C71"/>
                </a:solidFill>
                <a:latin typeface="Microsoft Sans Serif" charset="0"/>
                <a:ea typeface="Microsoft Sans Serif" charset="0"/>
                <a:cs typeface="Microsoft Sans Serif" charset="0"/>
              </a:rPr>
              <a:t>John </a:t>
            </a:r>
            <a:r>
              <a:rPr lang="en-US" sz="2000" b="1" dirty="0" err="1">
                <a:solidFill>
                  <a:srgbClr val="013C71"/>
                </a:solidFill>
                <a:latin typeface="Microsoft Sans Serif" charset="0"/>
                <a:ea typeface="Microsoft Sans Serif" charset="0"/>
                <a:cs typeface="Microsoft Sans Serif" charset="0"/>
              </a:rPr>
              <a:t>Strockis</a:t>
            </a:r>
            <a:r>
              <a:rPr lang="en-US" sz="1600" dirty="0">
                <a:solidFill>
                  <a:prstClr val="white">
                    <a:lumMod val="50000"/>
                  </a:prstClr>
                </a:solidFill>
                <a:latin typeface="Microsoft Sans Serif" charset="0"/>
                <a:ea typeface="Microsoft Sans Serif" charset="0"/>
                <a:cs typeface="Microsoft Sans Serif" charset="0"/>
              </a:rPr>
              <a:t/>
            </a:r>
            <a:br>
              <a:rPr lang="en-US" sz="1600" dirty="0">
                <a:solidFill>
                  <a:prstClr val="white">
                    <a:lumMod val="50000"/>
                  </a:prstClr>
                </a:solidFill>
                <a:latin typeface="Microsoft Sans Serif" charset="0"/>
                <a:ea typeface="Microsoft Sans Serif" charset="0"/>
                <a:cs typeface="Microsoft Sans Serif" charset="0"/>
              </a:rPr>
            </a:br>
            <a:r>
              <a:rPr lang="en-US" sz="1600" dirty="0">
                <a:solidFill>
                  <a:prstClr val="white">
                    <a:lumMod val="50000"/>
                  </a:prstClr>
                </a:solidFill>
                <a:latin typeface="Microsoft Sans Serif" charset="0"/>
                <a:ea typeface="Microsoft Sans Serif" charset="0"/>
                <a:cs typeface="Microsoft Sans Serif" charset="0"/>
              </a:rPr>
              <a:t>President &amp;</a:t>
            </a:r>
            <a:br>
              <a:rPr lang="en-US" sz="1600" dirty="0">
                <a:solidFill>
                  <a:prstClr val="white">
                    <a:lumMod val="50000"/>
                  </a:prstClr>
                </a:solidFill>
                <a:latin typeface="Microsoft Sans Serif" charset="0"/>
                <a:ea typeface="Microsoft Sans Serif" charset="0"/>
                <a:cs typeface="Microsoft Sans Serif" charset="0"/>
              </a:rPr>
            </a:br>
            <a:r>
              <a:rPr lang="en-US" sz="1600" dirty="0">
                <a:solidFill>
                  <a:prstClr val="white">
                    <a:lumMod val="50000"/>
                  </a:prstClr>
                </a:solidFill>
                <a:latin typeface="Microsoft Sans Serif" charset="0"/>
                <a:ea typeface="Microsoft Sans Serif" charset="0"/>
                <a:cs typeface="Microsoft Sans Serif" charset="0"/>
              </a:rPr>
              <a:t>Chief Investment Officer</a:t>
            </a:r>
          </a:p>
        </p:txBody>
      </p:sp>
      <p:sp>
        <p:nvSpPr>
          <p:cNvPr id="16" name="TextBox 15">
            <a:extLst>
              <a:ext uri="{FF2B5EF4-FFF2-40B4-BE49-F238E27FC236}">
                <a16:creationId xmlns:a16="http://schemas.microsoft.com/office/drawing/2014/main" xmlns="" id="{7A53D042-666A-9E40-8540-0BAF9597EF3B}"/>
              </a:ext>
            </a:extLst>
          </p:cNvPr>
          <p:cNvSpPr txBox="1"/>
          <p:nvPr/>
        </p:nvSpPr>
        <p:spPr>
          <a:xfrm>
            <a:off x="9610597" y="4177843"/>
            <a:ext cx="2368844" cy="892552"/>
          </a:xfrm>
          <a:prstGeom prst="rect">
            <a:avLst/>
          </a:prstGeom>
          <a:noFill/>
        </p:spPr>
        <p:txBody>
          <a:bodyPr wrap="square" rtlCol="0">
            <a:spAutoFit/>
          </a:bodyPr>
          <a:lstStyle/>
          <a:p>
            <a:pPr>
              <a:buClr>
                <a:srgbClr val="00B050"/>
              </a:buClr>
            </a:pPr>
            <a:r>
              <a:rPr lang="en-US" sz="2000" b="1" dirty="0">
                <a:solidFill>
                  <a:srgbClr val="013C71"/>
                </a:solidFill>
                <a:latin typeface="Microsoft Sans Serif" charset="0"/>
                <a:ea typeface="Microsoft Sans Serif" charset="0"/>
                <a:cs typeface="Microsoft Sans Serif" charset="0"/>
              </a:rPr>
              <a:t>Mike Crear</a:t>
            </a:r>
            <a:r>
              <a:rPr lang="en-US" sz="1600" dirty="0">
                <a:solidFill>
                  <a:prstClr val="white">
                    <a:lumMod val="50000"/>
                  </a:prstClr>
                </a:solidFill>
                <a:latin typeface="Microsoft Sans Serif" charset="0"/>
                <a:ea typeface="Microsoft Sans Serif" charset="0"/>
                <a:cs typeface="Microsoft Sans Serif" charset="0"/>
              </a:rPr>
              <a:t/>
            </a:r>
            <a:br>
              <a:rPr lang="en-US" sz="1600" dirty="0">
                <a:solidFill>
                  <a:prstClr val="white">
                    <a:lumMod val="50000"/>
                  </a:prstClr>
                </a:solidFill>
                <a:latin typeface="Microsoft Sans Serif" charset="0"/>
                <a:ea typeface="Microsoft Sans Serif" charset="0"/>
                <a:cs typeface="Microsoft Sans Serif" charset="0"/>
              </a:rPr>
            </a:br>
            <a:r>
              <a:rPr lang="en-US" sz="1600" dirty="0">
                <a:solidFill>
                  <a:prstClr val="white">
                    <a:lumMod val="50000"/>
                  </a:prstClr>
                </a:solidFill>
                <a:latin typeface="Microsoft Sans Serif" charset="0"/>
                <a:ea typeface="Microsoft Sans Serif" charset="0"/>
                <a:cs typeface="Microsoft Sans Serif" charset="0"/>
              </a:rPr>
              <a:t>Chief Financial Officer</a:t>
            </a:r>
            <a:br>
              <a:rPr lang="en-US" sz="1600" dirty="0">
                <a:solidFill>
                  <a:prstClr val="white">
                    <a:lumMod val="50000"/>
                  </a:prstClr>
                </a:solidFill>
                <a:latin typeface="Microsoft Sans Serif" charset="0"/>
                <a:ea typeface="Microsoft Sans Serif" charset="0"/>
                <a:cs typeface="Microsoft Sans Serif" charset="0"/>
              </a:rPr>
            </a:br>
            <a:r>
              <a:rPr lang="en-US" sz="1600" dirty="0">
                <a:solidFill>
                  <a:prstClr val="white">
                    <a:lumMod val="50000"/>
                  </a:prstClr>
                </a:solidFill>
                <a:latin typeface="Microsoft Sans Serif" charset="0"/>
                <a:ea typeface="Microsoft Sans Serif" charset="0"/>
                <a:cs typeface="Microsoft Sans Serif" charset="0"/>
              </a:rPr>
              <a:t>&amp; Treasurer</a:t>
            </a:r>
          </a:p>
        </p:txBody>
      </p:sp>
      <p:pic>
        <p:nvPicPr>
          <p:cNvPr id="17" name="Picture 16">
            <a:extLst>
              <a:ext uri="{FF2B5EF4-FFF2-40B4-BE49-F238E27FC236}">
                <a16:creationId xmlns:a16="http://schemas.microsoft.com/office/drawing/2014/main" xmlns="" id="{FA8EA6FC-80E8-E343-80F5-8110F08F1B9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61176" y="3934810"/>
            <a:ext cx="1071081" cy="1071081"/>
          </a:xfrm>
          <a:prstGeom prst="rect">
            <a:avLst/>
          </a:prstGeom>
        </p:spPr>
      </p:pic>
    </p:spTree>
    <p:extLst>
      <p:ext uri="{BB962C8B-B14F-4D97-AF65-F5344CB8AC3E}">
        <p14:creationId xmlns:p14="http://schemas.microsoft.com/office/powerpoint/2010/main" val="3012914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a:t>
            </a:r>
          </a:p>
        </p:txBody>
      </p:sp>
      <p:sp>
        <p:nvSpPr>
          <p:cNvPr id="3" name="Slide Number Placeholder 2"/>
          <p:cNvSpPr>
            <a:spLocks noGrp="1"/>
          </p:cNvSpPr>
          <p:nvPr>
            <p:ph type="sldNum" sz="quarter" idx="4"/>
          </p:nvPr>
        </p:nvSpPr>
        <p:spPr/>
        <p:txBody>
          <a:bodyPr/>
          <a:lstStyle/>
          <a:p>
            <a:fld id="{BB95469A-688F-E64F-82FB-9E52813A66CC}" type="slidenum">
              <a:rPr lang="en-US" smtClean="0"/>
              <a:pPr/>
              <a:t>7</a:t>
            </a:fld>
            <a:endParaRPr lang="en-US" dirty="0"/>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r="-42"/>
          <a:stretch/>
        </p:blipFill>
        <p:spPr>
          <a:xfrm>
            <a:off x="0" y="1253067"/>
            <a:ext cx="8538290" cy="1858992"/>
          </a:xfrm>
          <a:prstGeom prst="rect">
            <a:avLst/>
          </a:prstGeom>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552004" y="1253067"/>
            <a:ext cx="3633747" cy="1872324"/>
          </a:xfrm>
          <a:prstGeom prst="rect">
            <a:avLst/>
          </a:prstGeom>
        </p:spPr>
      </p:pic>
      <p:sp>
        <p:nvSpPr>
          <p:cNvPr id="7" name="Rectangle 6"/>
          <p:cNvSpPr/>
          <p:nvPr/>
        </p:nvSpPr>
        <p:spPr>
          <a:xfrm>
            <a:off x="0" y="2313364"/>
            <a:ext cx="12192000" cy="818007"/>
          </a:xfrm>
          <a:prstGeom prst="rect">
            <a:avLst/>
          </a:prstGeom>
          <a:gradFill flip="none" rotWithShape="1">
            <a:gsLst>
              <a:gs pos="0">
                <a:schemeClr val="tx1">
                  <a:lumMod val="95000"/>
                  <a:lumOff val="5000"/>
                </a:schemeClr>
              </a:gs>
              <a:gs pos="48000">
                <a:schemeClr val="tx1">
                  <a:lumMod val="95000"/>
                  <a:lumOff val="5000"/>
                  <a:alpha val="30000"/>
                </a:schemeClr>
              </a:gs>
              <a:gs pos="100000">
                <a:schemeClr val="accent3">
                  <a:lumMod val="60000"/>
                  <a:lumOff val="40000"/>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p:cNvGraphicFramePr>
            <a:graphicFrameLocks noGrp="1"/>
          </p:cNvGraphicFramePr>
          <p:nvPr>
            <p:extLst>
              <p:ext uri="{D42A27DB-BD31-4B8C-83A1-F6EECF244321}">
                <p14:modId xmlns:p14="http://schemas.microsoft.com/office/powerpoint/2010/main" val="2013465285"/>
              </p:ext>
            </p:extLst>
          </p:nvPr>
        </p:nvGraphicFramePr>
        <p:xfrm>
          <a:off x="0" y="2625953"/>
          <a:ext cx="12177799" cy="2952497"/>
        </p:xfrm>
        <a:graphic>
          <a:graphicData uri="http://schemas.openxmlformats.org/drawingml/2006/table">
            <a:tbl>
              <a:tblPr firstRow="1" bandRow="1">
                <a:tableStyleId>{5C22544A-7EE6-4342-B048-85BDC9FD1C3A}</a:tableStyleId>
              </a:tblPr>
              <a:tblGrid>
                <a:gridCol w="622556">
                  <a:extLst>
                    <a:ext uri="{9D8B030D-6E8A-4147-A177-3AD203B41FA5}">
                      <a16:colId xmlns="" xmlns:a16="http://schemas.microsoft.com/office/drawing/2014/main" val="20000"/>
                    </a:ext>
                  </a:extLst>
                </a:gridCol>
                <a:gridCol w="4760477">
                  <a:extLst>
                    <a:ext uri="{9D8B030D-6E8A-4147-A177-3AD203B41FA5}">
                      <a16:colId xmlns="" xmlns:a16="http://schemas.microsoft.com/office/drawing/2014/main" val="20001"/>
                    </a:ext>
                  </a:extLst>
                </a:gridCol>
                <a:gridCol w="3156668">
                  <a:extLst>
                    <a:ext uri="{9D8B030D-6E8A-4147-A177-3AD203B41FA5}">
                      <a16:colId xmlns="" xmlns:a16="http://schemas.microsoft.com/office/drawing/2014/main" val="20002"/>
                    </a:ext>
                  </a:extLst>
                </a:gridCol>
                <a:gridCol w="3638098">
                  <a:extLst>
                    <a:ext uri="{9D8B030D-6E8A-4147-A177-3AD203B41FA5}">
                      <a16:colId xmlns="" xmlns:a16="http://schemas.microsoft.com/office/drawing/2014/main" val="20003"/>
                    </a:ext>
                  </a:extLst>
                </a:gridCol>
              </a:tblGrid>
              <a:tr h="518615">
                <a:tc rowSpan="2">
                  <a:txBody>
                    <a:bodyPr/>
                    <a:lstStyle/>
                    <a:p>
                      <a:pPr algn="l"/>
                      <a:r>
                        <a:rPr lang="en-US" sz="2000" b="0" dirty="0">
                          <a:solidFill>
                            <a:schemeClr val="bg1"/>
                          </a:solidFill>
                          <a:latin typeface="Microsoft Sans Serif" charset="0"/>
                          <a:ea typeface="Microsoft Sans Serif" charset="0"/>
                          <a:cs typeface="Microsoft Sans Serif" charset="0"/>
                        </a:rPr>
                        <a:t>v</a:t>
                      </a:r>
                    </a:p>
                  </a:txBody>
                  <a:tcPr anchor="b">
                    <a:lnL w="12700" cmpd="sng">
                      <a:noFill/>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4460875" lvl="8" indent="-228600" algn="r">
                        <a:tabLst/>
                      </a:pPr>
                      <a:r>
                        <a:rPr lang="en-US" sz="2000" b="0" dirty="0">
                          <a:solidFill>
                            <a:schemeClr val="bg1"/>
                          </a:solidFill>
                          <a:latin typeface="Microsoft Sans Serif" charset="0"/>
                          <a:ea typeface="Microsoft Sans Serif" charset="0"/>
                          <a:cs typeface="Microsoft Sans Serif" charset="0"/>
                        </a:rPr>
                        <a:t>                     </a:t>
                      </a:r>
                    </a:p>
                  </a:txBody>
                  <a:tcPr anchor="b">
                    <a:lnL w="12700" cmpd="sng">
                      <a:noFill/>
                    </a:lnL>
                    <a:lnR w="12700" cmpd="sng">
                      <a:noFill/>
                    </a:lnR>
                    <a:lnT w="63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000" b="0" dirty="0">
                        <a:solidFill>
                          <a:schemeClr val="bg1"/>
                        </a:solidFill>
                        <a:latin typeface="Microsoft Sans Serif" charset="0"/>
                        <a:ea typeface="Microsoft Sans Serif" charset="0"/>
                        <a:cs typeface="Microsoft Sans Serif" charset="0"/>
                      </a:endParaRPr>
                    </a:p>
                  </a:txBody>
                  <a:tcPr anchor="b">
                    <a:lnL w="12700" cmpd="sng">
                      <a:noFill/>
                    </a:lnL>
                    <a:lnR w="12700" cmpd="sng">
                      <a:noFill/>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0" b="0" dirty="0">
                        <a:solidFill>
                          <a:schemeClr val="bg1"/>
                        </a:solidFill>
                        <a:latin typeface="Microsoft Sans Serif" charset="0"/>
                        <a:ea typeface="Microsoft Sans Serif" charset="0"/>
                        <a:cs typeface="Microsoft Sans Serif" charset="0"/>
                      </a:endParaRPr>
                    </a:p>
                  </a:txBody>
                  <a:tcPr anchor="b">
                    <a:lnL w="12700" cmpd="sng">
                      <a:noFill/>
                    </a:lnL>
                    <a:lnR w="12700" cmpd="sng">
                      <a:noFill/>
                    </a:lnR>
                    <a:lnT w="63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405647">
                <a:tc vMerge="1">
                  <a:txBody>
                    <a:bodyPr/>
                    <a:lstStyle/>
                    <a:p>
                      <a:endParaRPr lang="en-US" sz="1800" dirty="0">
                        <a:solidFill>
                          <a:schemeClr val="bg1">
                            <a:lumMod val="50000"/>
                          </a:schemeClr>
                        </a:solidFill>
                        <a:latin typeface="Microsoft Sans Serif" charset="0"/>
                        <a:ea typeface="Microsoft Sans Serif" charset="0"/>
                        <a:cs typeface="Microsoft Sans Serif" charset="0"/>
                      </a:endParaRPr>
                    </a:p>
                  </a:txBody>
                  <a:tcPr anchor="ctr">
                    <a:lnL w="12700" cmpd="sng">
                      <a:noFill/>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2180"/>
                        </a:lnSpc>
                      </a:pPr>
                      <a:r>
                        <a:rPr lang="en-US" sz="1600" dirty="0">
                          <a:solidFill>
                            <a:schemeClr val="bg1">
                              <a:lumMod val="50000"/>
                            </a:schemeClr>
                          </a:solidFill>
                          <a:latin typeface="Microsoft Sans Serif" charset="0"/>
                          <a:ea typeface="Microsoft Sans Serif" charset="0"/>
                          <a:cs typeface="Microsoft Sans Serif" charset="0"/>
                        </a:rPr>
                        <a:t>Alternative Asset Class</a:t>
                      </a:r>
                    </a:p>
                  </a:txBody>
                  <a:tcPr anchor="ctr">
                    <a:lnL w="3175" cap="flat" cmpd="sng" algn="ctr">
                      <a:solidFill>
                        <a:schemeClr val="bg1"/>
                      </a:solidFill>
                      <a:prstDash val="solid"/>
                      <a:round/>
                      <a:headEnd type="none" w="med" len="med"/>
                      <a:tailEnd type="none" w="med" len="med"/>
                    </a:lnL>
                    <a:lnR w="12700" cmpd="sng">
                      <a:noFill/>
                    </a:lnR>
                    <a:lnT w="3175" cap="flat" cmpd="sng" algn="ctr">
                      <a:no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ts val="2180"/>
                        </a:lnSpc>
                        <a:spcBef>
                          <a:spcPts val="0"/>
                        </a:spcBef>
                        <a:spcAft>
                          <a:spcPts val="0"/>
                        </a:spcAft>
                        <a:buClrTx/>
                        <a:buSzTx/>
                        <a:buFontTx/>
                        <a:buNone/>
                        <a:tabLst/>
                        <a:defRPr/>
                      </a:pPr>
                      <a:r>
                        <a:rPr lang="en-US" sz="2400" dirty="0">
                          <a:solidFill>
                            <a:schemeClr val="bg1"/>
                          </a:solidFill>
                          <a:latin typeface="Microsoft Sans Serif" charset="0"/>
                          <a:ea typeface="Microsoft Sans Serif" charset="0"/>
                          <a:cs typeface="Microsoft Sans Serif" charset="0"/>
                        </a:rPr>
                        <a:t>✓</a:t>
                      </a:r>
                    </a:p>
                  </a:txBody>
                  <a:tcPr anchor="ctr">
                    <a:lnL w="12700" cmpd="sng">
                      <a:noFill/>
                    </a:lnL>
                    <a:lnR w="12700" cmpd="sng">
                      <a:noFill/>
                    </a:lnR>
                    <a:lnT w="3175" cap="flat" cmpd="sng" algn="ctr">
                      <a:no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indent="0" algn="ctr" defTabSz="914400" rtl="0" eaLnBrk="1" fontAlgn="auto" latinLnBrk="0" hangingPunct="1">
                        <a:lnSpc>
                          <a:spcPts val="2180"/>
                        </a:lnSpc>
                        <a:spcBef>
                          <a:spcPts val="0"/>
                        </a:spcBef>
                        <a:spcAft>
                          <a:spcPts val="0"/>
                        </a:spcAft>
                        <a:buClrTx/>
                        <a:buSzTx/>
                        <a:buFontTx/>
                        <a:buNone/>
                        <a:tabLst/>
                        <a:defRPr/>
                      </a:pPr>
                      <a:r>
                        <a:rPr lang="en-US" sz="2400" dirty="0">
                          <a:solidFill>
                            <a:schemeClr val="bg1"/>
                          </a:solidFill>
                          <a:latin typeface="Microsoft Sans Serif" charset="0"/>
                          <a:ea typeface="Microsoft Sans Serif" charset="0"/>
                          <a:cs typeface="Microsoft Sans Serif" charset="0"/>
                        </a:rPr>
                        <a:t>✓</a:t>
                      </a:r>
                    </a:p>
                  </a:txBody>
                  <a:tcPr anchor="ctr">
                    <a:lnL w="12700" cmpd="sng">
                      <a:noFill/>
                    </a:lnL>
                    <a:lnR w="3175"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 xmlns:a16="http://schemas.microsoft.com/office/drawing/2014/main" val="10001"/>
                  </a:ext>
                </a:extLst>
              </a:tr>
              <a:tr h="405647">
                <a:tc>
                  <a:txBody>
                    <a:bodyPr/>
                    <a:lstStyle/>
                    <a:p>
                      <a:endParaRPr lang="en-US" sz="1800" dirty="0">
                        <a:solidFill>
                          <a:schemeClr val="bg1">
                            <a:lumMod val="50000"/>
                          </a:schemeClr>
                        </a:solidFill>
                        <a:latin typeface="Microsoft Sans Serif" charset="0"/>
                        <a:ea typeface="Microsoft Sans Serif" charset="0"/>
                        <a:cs typeface="Microsoft Sans Serif" charset="0"/>
                      </a:endParaRPr>
                    </a:p>
                  </a:txBody>
                  <a:tcPr anchor="ctr">
                    <a:lnL w="12700" cmpd="sng">
                      <a:noFill/>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2180"/>
                        </a:lnSpc>
                      </a:pPr>
                      <a:r>
                        <a:rPr lang="en-US" sz="1600" dirty="0">
                          <a:solidFill>
                            <a:schemeClr val="bg1">
                              <a:lumMod val="50000"/>
                            </a:schemeClr>
                          </a:solidFill>
                          <a:latin typeface="Microsoft Sans Serif" charset="0"/>
                          <a:ea typeface="Microsoft Sans Serif" charset="0"/>
                          <a:cs typeface="Microsoft Sans Serif" charset="0"/>
                        </a:rPr>
                        <a:t>Fragmented Ownership</a:t>
                      </a:r>
                    </a:p>
                  </a:txBody>
                  <a:tcPr anchor="ctr">
                    <a:lnL w="3175" cap="flat" cmpd="sng" algn="ctr">
                      <a:solidFill>
                        <a:schemeClr val="bg1"/>
                      </a:solidFill>
                      <a:prstDash val="solid"/>
                      <a:round/>
                      <a:headEnd type="none" w="med" len="med"/>
                      <a:tailEnd type="none" w="med" len="med"/>
                    </a:lnL>
                    <a:lnR w="12700" cmpd="sng">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ts val="2180"/>
                        </a:lnSpc>
                        <a:spcBef>
                          <a:spcPts val="0"/>
                        </a:spcBef>
                        <a:spcAft>
                          <a:spcPts val="0"/>
                        </a:spcAft>
                        <a:buClrTx/>
                        <a:buSzTx/>
                        <a:buFontTx/>
                        <a:buNone/>
                        <a:tabLst/>
                        <a:defRPr/>
                      </a:pPr>
                      <a:r>
                        <a:rPr lang="en-US" sz="2400" dirty="0">
                          <a:solidFill>
                            <a:schemeClr val="bg1"/>
                          </a:solidFill>
                          <a:latin typeface="Microsoft Sans Serif" charset="0"/>
                          <a:ea typeface="Microsoft Sans Serif" charset="0"/>
                          <a:cs typeface="Microsoft Sans Serif" charset="0"/>
                        </a:rPr>
                        <a:t>✓</a:t>
                      </a:r>
                    </a:p>
                  </a:txBody>
                  <a:tcPr anchor="ctr">
                    <a:lnL w="12700" cmpd="sng">
                      <a:noFill/>
                    </a:lnL>
                    <a:lnR w="12700" cmpd="sng">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indent="0" algn="ctr" defTabSz="914400" rtl="0" eaLnBrk="1" fontAlgn="auto" latinLnBrk="0" hangingPunct="1">
                        <a:lnSpc>
                          <a:spcPts val="2180"/>
                        </a:lnSpc>
                        <a:spcBef>
                          <a:spcPts val="0"/>
                        </a:spcBef>
                        <a:spcAft>
                          <a:spcPts val="0"/>
                        </a:spcAft>
                        <a:buClrTx/>
                        <a:buSzTx/>
                        <a:buFontTx/>
                        <a:buNone/>
                        <a:tabLst/>
                        <a:defRPr/>
                      </a:pPr>
                      <a:r>
                        <a:rPr lang="en-US" sz="2400" dirty="0">
                          <a:solidFill>
                            <a:schemeClr val="bg1"/>
                          </a:solidFill>
                          <a:latin typeface="Microsoft Sans Serif" charset="0"/>
                          <a:ea typeface="Microsoft Sans Serif" charset="0"/>
                          <a:cs typeface="Microsoft Sans Serif" charset="0"/>
                        </a:rPr>
                        <a:t>✓</a:t>
                      </a:r>
                    </a:p>
                  </a:txBody>
                  <a:tcPr anchor="ctr">
                    <a:lnL w="12700" cmpd="sng">
                      <a:noFill/>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 xmlns:a16="http://schemas.microsoft.com/office/drawing/2014/main" val="10002"/>
                  </a:ext>
                </a:extLst>
              </a:tr>
              <a:tr h="405647">
                <a:tc>
                  <a:txBody>
                    <a:bodyPr/>
                    <a:lstStyle/>
                    <a:p>
                      <a:endParaRPr lang="en-US" sz="1800" dirty="0">
                        <a:solidFill>
                          <a:schemeClr val="bg1">
                            <a:lumMod val="50000"/>
                          </a:schemeClr>
                        </a:solidFill>
                        <a:latin typeface="Microsoft Sans Serif" charset="0"/>
                        <a:ea typeface="Microsoft Sans Serif" charset="0"/>
                        <a:cs typeface="Microsoft Sans Serif" charset="0"/>
                      </a:endParaRPr>
                    </a:p>
                  </a:txBody>
                  <a:tcPr anchor="ctr">
                    <a:lnL w="12700" cmpd="sng">
                      <a:noFill/>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2180"/>
                        </a:lnSpc>
                      </a:pPr>
                      <a:r>
                        <a:rPr lang="en-US" sz="1600" dirty="0">
                          <a:solidFill>
                            <a:schemeClr val="bg1">
                              <a:lumMod val="50000"/>
                            </a:schemeClr>
                          </a:solidFill>
                          <a:latin typeface="Microsoft Sans Serif" charset="0"/>
                          <a:ea typeface="Microsoft Sans Serif" charset="0"/>
                          <a:cs typeface="Microsoft Sans Serif" charset="0"/>
                        </a:rPr>
                        <a:t>Operating</a:t>
                      </a:r>
                      <a:r>
                        <a:rPr lang="en-US" sz="1600" baseline="0" dirty="0">
                          <a:solidFill>
                            <a:schemeClr val="bg1">
                              <a:lumMod val="50000"/>
                            </a:schemeClr>
                          </a:solidFill>
                          <a:latin typeface="Microsoft Sans Serif" charset="0"/>
                          <a:ea typeface="Microsoft Sans Serif" charset="0"/>
                          <a:cs typeface="Microsoft Sans Serif" charset="0"/>
                        </a:rPr>
                        <a:t> Business/Economies of Scale</a:t>
                      </a:r>
                      <a:endParaRPr lang="en-US" sz="1600" dirty="0">
                        <a:solidFill>
                          <a:schemeClr val="bg1">
                            <a:lumMod val="50000"/>
                          </a:schemeClr>
                        </a:solidFill>
                        <a:latin typeface="Microsoft Sans Serif" charset="0"/>
                        <a:ea typeface="Microsoft Sans Serif" charset="0"/>
                        <a:cs typeface="Microsoft Sans Serif" charset="0"/>
                      </a:endParaRPr>
                    </a:p>
                  </a:txBody>
                  <a:tcPr anchor="ctr">
                    <a:lnL w="3175" cap="flat" cmpd="sng" algn="ctr">
                      <a:solidFill>
                        <a:schemeClr val="bg1"/>
                      </a:solidFill>
                      <a:prstDash val="solid"/>
                      <a:round/>
                      <a:headEnd type="none" w="med" len="med"/>
                      <a:tailEnd type="none" w="med" len="med"/>
                    </a:lnL>
                    <a:lnR w="12700" cmpd="sng">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ts val="2180"/>
                        </a:lnSpc>
                        <a:spcBef>
                          <a:spcPts val="0"/>
                        </a:spcBef>
                        <a:spcAft>
                          <a:spcPts val="0"/>
                        </a:spcAft>
                        <a:buClrTx/>
                        <a:buSzTx/>
                        <a:buFontTx/>
                        <a:buNone/>
                        <a:tabLst/>
                        <a:defRPr/>
                      </a:pPr>
                      <a:r>
                        <a:rPr lang="en-US" sz="2400" dirty="0">
                          <a:solidFill>
                            <a:schemeClr val="bg1"/>
                          </a:solidFill>
                          <a:latin typeface="Microsoft Sans Serif" charset="0"/>
                          <a:ea typeface="Microsoft Sans Serif" charset="0"/>
                          <a:cs typeface="Microsoft Sans Serif" charset="0"/>
                        </a:rPr>
                        <a:t>✓</a:t>
                      </a:r>
                    </a:p>
                  </a:txBody>
                  <a:tcPr anchor="ctr">
                    <a:lnL w="12700" cmpd="sng">
                      <a:noFill/>
                    </a:lnL>
                    <a:lnR w="12700" cmpd="sng">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indent="0" algn="ctr" defTabSz="914400" rtl="0" eaLnBrk="1" fontAlgn="auto" latinLnBrk="0" hangingPunct="1">
                        <a:lnSpc>
                          <a:spcPts val="2180"/>
                        </a:lnSpc>
                        <a:spcBef>
                          <a:spcPts val="0"/>
                        </a:spcBef>
                        <a:spcAft>
                          <a:spcPts val="0"/>
                        </a:spcAft>
                        <a:buClrTx/>
                        <a:buSzTx/>
                        <a:buFontTx/>
                        <a:buNone/>
                        <a:tabLst/>
                        <a:defRPr/>
                      </a:pPr>
                      <a:r>
                        <a:rPr lang="en-US" sz="2400" dirty="0">
                          <a:solidFill>
                            <a:schemeClr val="bg1"/>
                          </a:solidFill>
                          <a:latin typeface="Microsoft Sans Serif" charset="0"/>
                          <a:ea typeface="Microsoft Sans Serif" charset="0"/>
                          <a:cs typeface="Microsoft Sans Serif" charset="0"/>
                        </a:rPr>
                        <a:t>✓</a:t>
                      </a:r>
                    </a:p>
                  </a:txBody>
                  <a:tcPr anchor="ctr">
                    <a:lnL w="12700" cmpd="sng">
                      <a:noFill/>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 xmlns:a16="http://schemas.microsoft.com/office/drawing/2014/main" val="10003"/>
                  </a:ext>
                </a:extLst>
              </a:tr>
              <a:tr h="405647">
                <a:tc>
                  <a:txBody>
                    <a:bodyPr/>
                    <a:lstStyle/>
                    <a:p>
                      <a:endParaRPr lang="en-US" sz="1800" dirty="0">
                        <a:solidFill>
                          <a:schemeClr val="bg1">
                            <a:lumMod val="50000"/>
                          </a:schemeClr>
                        </a:solidFill>
                        <a:latin typeface="Microsoft Sans Serif" charset="0"/>
                        <a:ea typeface="Microsoft Sans Serif" charset="0"/>
                        <a:cs typeface="Microsoft Sans Serif" charset="0"/>
                      </a:endParaRPr>
                    </a:p>
                  </a:txBody>
                  <a:tcPr anchor="ctr">
                    <a:lnL w="12700" cmpd="sng">
                      <a:noFill/>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2180"/>
                        </a:lnSpc>
                      </a:pPr>
                      <a:r>
                        <a:rPr lang="en-US" sz="1600" dirty="0">
                          <a:solidFill>
                            <a:schemeClr val="bg1">
                              <a:lumMod val="50000"/>
                            </a:schemeClr>
                          </a:solidFill>
                          <a:latin typeface="Microsoft Sans Serif" charset="0"/>
                          <a:ea typeface="Microsoft Sans Serif" charset="0"/>
                          <a:cs typeface="Microsoft Sans Serif" charset="0"/>
                        </a:rPr>
                        <a:t>Brand-based</a:t>
                      </a:r>
                      <a:r>
                        <a:rPr lang="en-US" sz="1600" baseline="0" dirty="0">
                          <a:solidFill>
                            <a:schemeClr val="bg1">
                              <a:lumMod val="50000"/>
                            </a:schemeClr>
                          </a:solidFill>
                          <a:latin typeface="Microsoft Sans Serif" charset="0"/>
                          <a:ea typeface="Microsoft Sans Serif" charset="0"/>
                          <a:cs typeface="Microsoft Sans Serif" charset="0"/>
                        </a:rPr>
                        <a:t> Real Estate</a:t>
                      </a:r>
                      <a:endParaRPr lang="en-US" sz="1600" dirty="0">
                        <a:solidFill>
                          <a:schemeClr val="bg1">
                            <a:lumMod val="50000"/>
                          </a:schemeClr>
                        </a:solidFill>
                        <a:latin typeface="Microsoft Sans Serif" charset="0"/>
                        <a:ea typeface="Microsoft Sans Serif" charset="0"/>
                        <a:cs typeface="Microsoft Sans Serif" charset="0"/>
                      </a:endParaRPr>
                    </a:p>
                  </a:txBody>
                  <a:tcPr anchor="ctr">
                    <a:lnL w="3175" cap="flat" cmpd="sng" algn="ctr">
                      <a:solidFill>
                        <a:schemeClr val="bg1"/>
                      </a:solidFill>
                      <a:prstDash val="solid"/>
                      <a:round/>
                      <a:headEnd type="none" w="med" len="med"/>
                      <a:tailEnd type="none" w="med" len="med"/>
                    </a:lnL>
                    <a:lnR w="12700" cmpd="sng">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ts val="2180"/>
                        </a:lnSpc>
                        <a:spcBef>
                          <a:spcPts val="0"/>
                        </a:spcBef>
                        <a:spcAft>
                          <a:spcPts val="0"/>
                        </a:spcAft>
                        <a:buClrTx/>
                        <a:buSzTx/>
                        <a:buFontTx/>
                        <a:buNone/>
                        <a:tabLst/>
                        <a:defRPr/>
                      </a:pPr>
                      <a:endParaRPr lang="en-US" sz="2400" dirty="0">
                        <a:solidFill>
                          <a:schemeClr val="bg1"/>
                        </a:solidFill>
                        <a:latin typeface="Microsoft Sans Serif" charset="0"/>
                        <a:ea typeface="Microsoft Sans Serif" charset="0"/>
                        <a:cs typeface="Microsoft Sans Serif" charset="0"/>
                      </a:endParaRPr>
                    </a:p>
                  </a:txBody>
                  <a:tcPr anchor="ctr">
                    <a:lnL w="12700" cmpd="sng">
                      <a:noFill/>
                    </a:lnL>
                    <a:lnR w="12700" cmpd="sng">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indent="0" algn="ctr" defTabSz="914400" rtl="0" eaLnBrk="1" fontAlgn="auto" latinLnBrk="0" hangingPunct="1">
                        <a:lnSpc>
                          <a:spcPts val="2180"/>
                        </a:lnSpc>
                        <a:spcBef>
                          <a:spcPts val="0"/>
                        </a:spcBef>
                        <a:spcAft>
                          <a:spcPts val="0"/>
                        </a:spcAft>
                        <a:buClrTx/>
                        <a:buSzTx/>
                        <a:buFontTx/>
                        <a:buNone/>
                        <a:tabLst/>
                        <a:defRPr/>
                      </a:pPr>
                      <a:endParaRPr lang="en-US" sz="2400" dirty="0">
                        <a:solidFill>
                          <a:schemeClr val="bg1"/>
                        </a:solidFill>
                        <a:latin typeface="Microsoft Sans Serif" charset="0"/>
                        <a:ea typeface="Microsoft Sans Serif" charset="0"/>
                        <a:cs typeface="Microsoft Sans Serif" charset="0"/>
                      </a:endParaRPr>
                    </a:p>
                  </a:txBody>
                  <a:tcPr anchor="ctr">
                    <a:lnL w="12700" cmpd="sng">
                      <a:noFill/>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 xmlns:a16="http://schemas.microsoft.com/office/drawing/2014/main" val="10004"/>
                  </a:ext>
                </a:extLst>
              </a:tr>
              <a:tr h="405647">
                <a:tc>
                  <a:txBody>
                    <a:bodyPr/>
                    <a:lstStyle/>
                    <a:p>
                      <a:endParaRPr lang="en-US" sz="1800" dirty="0">
                        <a:solidFill>
                          <a:schemeClr val="bg1">
                            <a:lumMod val="50000"/>
                          </a:schemeClr>
                        </a:solidFill>
                        <a:latin typeface="Microsoft Sans Serif" charset="0"/>
                        <a:ea typeface="Microsoft Sans Serif" charset="0"/>
                        <a:cs typeface="Microsoft Sans Serif" charset="0"/>
                      </a:endParaRPr>
                    </a:p>
                  </a:txBody>
                  <a:tcPr anchor="ctr">
                    <a:lnL w="12700" cmpd="sng">
                      <a:noFill/>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2180"/>
                        </a:lnSpc>
                      </a:pPr>
                      <a:r>
                        <a:rPr lang="en-US" sz="1600" dirty="0">
                          <a:solidFill>
                            <a:schemeClr val="bg1">
                              <a:lumMod val="50000"/>
                            </a:schemeClr>
                          </a:solidFill>
                          <a:latin typeface="Microsoft Sans Serif" charset="0"/>
                          <a:ea typeface="Microsoft Sans Serif" charset="0"/>
                          <a:cs typeface="Microsoft Sans Serif" charset="0"/>
                        </a:rPr>
                        <a:t>Recession-resistant Traits</a:t>
                      </a:r>
                      <a:r>
                        <a:rPr lang="en-US" sz="1600" baseline="30000" dirty="0">
                          <a:solidFill>
                            <a:schemeClr val="bg1">
                              <a:lumMod val="50000"/>
                            </a:schemeClr>
                          </a:solidFill>
                          <a:latin typeface="Microsoft Sans Serif" charset="0"/>
                          <a:ea typeface="Microsoft Sans Serif" charset="0"/>
                          <a:cs typeface="Microsoft Sans Serif" charset="0"/>
                        </a:rPr>
                        <a:t>1</a:t>
                      </a:r>
                    </a:p>
                  </a:txBody>
                  <a:tcPr anchor="ctr">
                    <a:lnL w="3175" cap="flat" cmpd="sng" algn="ctr">
                      <a:solidFill>
                        <a:schemeClr val="bg1"/>
                      </a:solidFill>
                      <a:prstDash val="solid"/>
                      <a:round/>
                      <a:headEnd type="none" w="med" len="med"/>
                      <a:tailEnd type="none" w="med" len="med"/>
                    </a:lnL>
                    <a:lnR w="12700" cmpd="sng">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ts val="2180"/>
                        </a:lnSpc>
                        <a:spcBef>
                          <a:spcPts val="0"/>
                        </a:spcBef>
                        <a:spcAft>
                          <a:spcPts val="0"/>
                        </a:spcAft>
                        <a:buClrTx/>
                        <a:buSzTx/>
                        <a:buFontTx/>
                        <a:buNone/>
                        <a:tabLst/>
                        <a:defRPr/>
                      </a:pPr>
                      <a:r>
                        <a:rPr lang="en-US" sz="2400" dirty="0">
                          <a:solidFill>
                            <a:schemeClr val="bg1"/>
                          </a:solidFill>
                          <a:latin typeface="Microsoft Sans Serif" charset="0"/>
                          <a:ea typeface="Microsoft Sans Serif" charset="0"/>
                          <a:cs typeface="Microsoft Sans Serif" charset="0"/>
                        </a:rPr>
                        <a:t>✓</a:t>
                      </a:r>
                    </a:p>
                  </a:txBody>
                  <a:tcPr anchor="ctr">
                    <a:lnL w="12700" cmpd="sng">
                      <a:noFill/>
                    </a:lnL>
                    <a:lnR w="12700" cmpd="sng">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indent="0" algn="ctr" defTabSz="914400" rtl="0" eaLnBrk="1" fontAlgn="auto" latinLnBrk="0" hangingPunct="1">
                        <a:lnSpc>
                          <a:spcPts val="2180"/>
                        </a:lnSpc>
                        <a:spcBef>
                          <a:spcPts val="0"/>
                        </a:spcBef>
                        <a:spcAft>
                          <a:spcPts val="0"/>
                        </a:spcAft>
                        <a:buClrTx/>
                        <a:buSzTx/>
                        <a:buFontTx/>
                        <a:buNone/>
                        <a:tabLst/>
                        <a:defRPr/>
                      </a:pPr>
                      <a:r>
                        <a:rPr lang="en-US" sz="2400" dirty="0">
                          <a:solidFill>
                            <a:schemeClr val="bg1"/>
                          </a:solidFill>
                          <a:latin typeface="Microsoft Sans Serif" charset="0"/>
                          <a:ea typeface="Microsoft Sans Serif" charset="0"/>
                          <a:cs typeface="Microsoft Sans Serif" charset="0"/>
                        </a:rPr>
                        <a:t>✓</a:t>
                      </a:r>
                    </a:p>
                  </a:txBody>
                  <a:tcPr anchor="ctr">
                    <a:lnL w="12700" cmpd="sng">
                      <a:noFill/>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 xmlns:a16="http://schemas.microsoft.com/office/drawing/2014/main" val="10005"/>
                  </a:ext>
                </a:extLst>
              </a:tr>
              <a:tr h="405647">
                <a:tc>
                  <a:txBody>
                    <a:bodyPr/>
                    <a:lstStyle/>
                    <a:p>
                      <a:endParaRPr lang="en-US" sz="1800" dirty="0">
                        <a:solidFill>
                          <a:schemeClr val="bg1">
                            <a:lumMod val="50000"/>
                          </a:schemeClr>
                        </a:solidFill>
                        <a:latin typeface="Microsoft Sans Serif" charset="0"/>
                        <a:ea typeface="Microsoft Sans Serif" charset="0"/>
                        <a:cs typeface="Microsoft Sans Serif" charset="0"/>
                      </a:endParaRPr>
                    </a:p>
                  </a:txBody>
                  <a:tcPr anchor="ctr">
                    <a:lnL w="12700" cmpd="sng">
                      <a:noFill/>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2180"/>
                        </a:lnSpc>
                      </a:pPr>
                      <a:r>
                        <a:rPr lang="en-US" sz="1600" dirty="0">
                          <a:solidFill>
                            <a:schemeClr val="bg1">
                              <a:lumMod val="50000"/>
                            </a:schemeClr>
                          </a:solidFill>
                          <a:latin typeface="Microsoft Sans Serif" charset="0"/>
                          <a:ea typeface="Microsoft Sans Serif" charset="0"/>
                          <a:cs typeface="Microsoft Sans Serif" charset="0"/>
                        </a:rPr>
                        <a:t>Inflation/Interest Rate Hedge</a:t>
                      </a:r>
                      <a:r>
                        <a:rPr lang="en-US" sz="1600" baseline="30000" dirty="0">
                          <a:solidFill>
                            <a:schemeClr val="bg1">
                              <a:lumMod val="50000"/>
                            </a:schemeClr>
                          </a:solidFill>
                          <a:latin typeface="Microsoft Sans Serif" charset="0"/>
                          <a:ea typeface="Microsoft Sans Serif" charset="0"/>
                          <a:cs typeface="Microsoft Sans Serif" charset="0"/>
                        </a:rPr>
                        <a:t>2</a:t>
                      </a:r>
                    </a:p>
                  </a:txBody>
                  <a:tcPr anchor="ctr">
                    <a:lnL w="3175" cap="flat" cmpd="sng" algn="ctr">
                      <a:solidFill>
                        <a:schemeClr val="bg1"/>
                      </a:solidFill>
                      <a:prstDash val="solid"/>
                      <a:round/>
                      <a:headEnd type="none" w="med" len="med"/>
                      <a:tailEnd type="none" w="med" len="med"/>
                    </a:lnL>
                    <a:lnR w="12700" cmpd="sng">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ts val="2180"/>
                        </a:lnSpc>
                        <a:spcBef>
                          <a:spcPts val="0"/>
                        </a:spcBef>
                        <a:spcAft>
                          <a:spcPts val="0"/>
                        </a:spcAft>
                        <a:buClrTx/>
                        <a:buSzTx/>
                        <a:buFontTx/>
                        <a:buNone/>
                        <a:tabLst/>
                        <a:defRPr/>
                      </a:pPr>
                      <a:r>
                        <a:rPr lang="en-US" sz="2400" dirty="0">
                          <a:solidFill>
                            <a:schemeClr val="bg1"/>
                          </a:solidFill>
                          <a:latin typeface="Microsoft Sans Serif" charset="0"/>
                          <a:ea typeface="Microsoft Sans Serif" charset="0"/>
                          <a:cs typeface="Microsoft Sans Serif" charset="0"/>
                        </a:rPr>
                        <a:t>✓</a:t>
                      </a:r>
                    </a:p>
                  </a:txBody>
                  <a:tcPr anchor="ctr">
                    <a:lnL w="12700" cmpd="sng">
                      <a:noFill/>
                    </a:lnL>
                    <a:lnR w="12700" cmpd="sng">
                      <a:noFill/>
                    </a:lnR>
                    <a:lnT w="3175" cap="flat" cmpd="sng" algn="ctr">
                      <a:solidFill>
                        <a:schemeClr val="bg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indent="0" algn="ctr" defTabSz="914400" rtl="0" eaLnBrk="1" fontAlgn="auto" latinLnBrk="0" hangingPunct="1">
                        <a:lnSpc>
                          <a:spcPts val="2180"/>
                        </a:lnSpc>
                        <a:spcBef>
                          <a:spcPts val="0"/>
                        </a:spcBef>
                        <a:spcAft>
                          <a:spcPts val="0"/>
                        </a:spcAft>
                        <a:buClrTx/>
                        <a:buSzTx/>
                        <a:buFontTx/>
                        <a:buNone/>
                        <a:tabLst/>
                        <a:defRPr/>
                      </a:pPr>
                      <a:r>
                        <a:rPr lang="en-US" sz="2400" dirty="0">
                          <a:solidFill>
                            <a:schemeClr val="bg1"/>
                          </a:solidFill>
                          <a:latin typeface="Microsoft Sans Serif" charset="0"/>
                          <a:ea typeface="Microsoft Sans Serif" charset="0"/>
                          <a:cs typeface="Microsoft Sans Serif" charset="0"/>
                        </a:rPr>
                        <a:t>✓</a:t>
                      </a:r>
                    </a:p>
                  </a:txBody>
                  <a:tcPr anchor="ctr">
                    <a:lnL w="12700" cmpd="sng">
                      <a:noFill/>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 xmlns:a16="http://schemas.microsoft.com/office/drawing/2014/main" val="10006"/>
                  </a:ext>
                </a:extLst>
              </a:tr>
            </a:tbl>
          </a:graphicData>
        </a:graphic>
      </p:graphicFrame>
      <p:cxnSp>
        <p:nvCxnSpPr>
          <p:cNvPr id="9" name="Straight Connector 8"/>
          <p:cNvCxnSpPr>
            <a:cxnSpLocks/>
          </p:cNvCxnSpPr>
          <p:nvPr/>
        </p:nvCxnSpPr>
        <p:spPr>
          <a:xfrm>
            <a:off x="8538290" y="1253067"/>
            <a:ext cx="0" cy="47096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ight Arrow 10"/>
          <p:cNvSpPr/>
          <p:nvPr/>
        </p:nvSpPr>
        <p:spPr>
          <a:xfrm>
            <a:off x="8437596" y="3214286"/>
            <a:ext cx="412826" cy="283401"/>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43741" y="4399270"/>
            <a:ext cx="1250271" cy="344650"/>
          </a:xfrm>
          <a:prstGeom prst="rect">
            <a:avLst/>
          </a:prstGeom>
        </p:spPr>
      </p:pic>
      <p:sp>
        <p:nvSpPr>
          <p:cNvPr id="26" name="Rectangle 25"/>
          <p:cNvSpPr/>
          <p:nvPr/>
        </p:nvSpPr>
        <p:spPr>
          <a:xfrm>
            <a:off x="578013" y="5649056"/>
            <a:ext cx="11504059" cy="784830"/>
          </a:xfrm>
          <a:prstGeom prst="rect">
            <a:avLst/>
          </a:prstGeom>
        </p:spPr>
        <p:txBody>
          <a:bodyPr wrap="square">
            <a:spAutoFit/>
          </a:bodyPr>
          <a:lstStyle/>
          <a:p>
            <a:pPr marL="117475" indent="-117475">
              <a:lnSpc>
                <a:spcPts val="700"/>
              </a:lnSpc>
              <a:buFontTx/>
              <a:buAutoNum type="arabicPeriod"/>
            </a:pPr>
            <a:r>
              <a:rPr lang="en-US" sz="700" dirty="0">
                <a:solidFill>
                  <a:schemeClr val="bg1">
                    <a:lumMod val="50000"/>
                  </a:schemeClr>
                </a:solidFill>
              </a:rPr>
              <a:t>The student housing industry has proven to be a recession resistant sector, even when compared to other residential real estate. Green Street Advisors, a leading real estate research firm, found that student housing was “one of only three sectors where Market Revenue per Available Foot did not decline during the Global Financial Crisis, primarily due to the fact that enrollment at four-year colleges grew two percent per annum from 2006 – 2009; Green Street Advisors, June 28, 2013. Senior housing consistently outperformed all other classes of commercial real estate from 2007 - 2017.25 People need healthcare and aging services regardless of economic condition. Even during the economic downturn of 2008 the occupancy rate for senior housing was never significantly below 90%; Healthcare Business Today, “Senior Housing: Is It Still a Smart Investment?” July 26, 2017 by Jess </a:t>
            </a:r>
            <a:r>
              <a:rPr lang="en-US" sz="700" dirty="0" err="1">
                <a:solidFill>
                  <a:schemeClr val="bg1">
                    <a:lumMod val="50000"/>
                  </a:schemeClr>
                </a:solidFill>
              </a:rPr>
              <a:t>Stonefield</a:t>
            </a:r>
            <a:r>
              <a:rPr lang="en-US" sz="700" dirty="0">
                <a:solidFill>
                  <a:schemeClr val="bg1">
                    <a:lumMod val="50000"/>
                  </a:schemeClr>
                </a:solidFill>
              </a:rPr>
              <a:t>. Past performance is no indication of future results. It is possible to lose money on this investment. While the student housing and senior housing industries may be resistant to recessions, there is no guarantee that a related investment will realize a profit or prevent against loss.</a:t>
            </a:r>
          </a:p>
          <a:p>
            <a:pPr marL="117475" indent="-117475">
              <a:lnSpc>
                <a:spcPts val="700"/>
              </a:lnSpc>
              <a:buFontTx/>
              <a:buAutoNum type="arabicPeriod"/>
            </a:pPr>
            <a:r>
              <a:rPr lang="en-US" sz="700" dirty="0">
                <a:solidFill>
                  <a:schemeClr val="bg1">
                    <a:lumMod val="50000"/>
                  </a:schemeClr>
                </a:solidFill>
                <a:latin typeface="Microsoft Sans Serif" panose="020B0604020202020204" pitchFamily="34" charset="0"/>
                <a:cs typeface="Microsoft Sans Serif" panose="020B0604020202020204" pitchFamily="34" charset="0"/>
              </a:rPr>
              <a:t>As a non-traded REIT, leases with our tenants include the potential for increased rent payments based on inflation so that rents will increase should inflation accelerate.</a:t>
            </a:r>
          </a:p>
          <a:p>
            <a:pPr marL="117475" indent="-117475">
              <a:lnSpc>
                <a:spcPts val="700"/>
              </a:lnSpc>
              <a:buFontTx/>
              <a:buAutoNum type="arabicPeriod"/>
            </a:pPr>
            <a:r>
              <a:rPr lang="en-US" sz="700" dirty="0">
                <a:solidFill>
                  <a:schemeClr val="bg1">
                    <a:lumMod val="50000"/>
                  </a:schemeClr>
                </a:solidFill>
              </a:rPr>
              <a:t>The “</a:t>
            </a:r>
            <a:r>
              <a:rPr lang="en-US" sz="700" dirty="0" err="1">
                <a:solidFill>
                  <a:schemeClr val="bg1">
                    <a:lumMod val="50000"/>
                  </a:schemeClr>
                </a:solidFill>
              </a:rPr>
              <a:t>YOUnion</a:t>
            </a:r>
            <a:r>
              <a:rPr lang="en-US" sz="700" dirty="0">
                <a:solidFill>
                  <a:schemeClr val="bg1">
                    <a:lumMod val="50000"/>
                  </a:schemeClr>
                </a:solidFill>
              </a:rPr>
              <a:t>” brand and its associated trademarks are owned by our sponsor.</a:t>
            </a:r>
          </a:p>
          <a:p>
            <a:pPr marL="228600" indent="-228600">
              <a:lnSpc>
                <a:spcPts val="600"/>
              </a:lnSpc>
              <a:buAutoNum type="arabicPeriod"/>
            </a:pPr>
            <a:endParaRPr lang="en-US" sz="600" dirty="0">
              <a:solidFill>
                <a:schemeClr val="bg1">
                  <a:lumMod val="50000"/>
                </a:schemeClr>
              </a:solidFill>
            </a:endParaRPr>
          </a:p>
          <a:p>
            <a:pPr marL="228600" indent="-228600">
              <a:lnSpc>
                <a:spcPts val="600"/>
              </a:lnSpc>
              <a:buAutoNum type="arabicPeriod"/>
            </a:pPr>
            <a:endParaRPr lang="en-US" sz="600" dirty="0">
              <a:solidFill>
                <a:schemeClr val="bg1">
                  <a:lumMod val="50000"/>
                </a:schemeClr>
              </a:solidFill>
              <a:latin typeface="Microsoft Sans Serif" charset="0"/>
              <a:ea typeface="Microsoft Sans Serif" charset="0"/>
              <a:cs typeface="Microsoft Sans Serif" charset="0"/>
            </a:endParaRPr>
          </a:p>
        </p:txBody>
      </p:sp>
      <p:sp>
        <p:nvSpPr>
          <p:cNvPr id="31" name="Rectangle 30"/>
          <p:cNvSpPr/>
          <p:nvPr/>
        </p:nvSpPr>
        <p:spPr>
          <a:xfrm>
            <a:off x="9498636" y="2601811"/>
            <a:ext cx="1938352" cy="400110"/>
          </a:xfrm>
          <a:prstGeom prst="rect">
            <a:avLst/>
          </a:prstGeom>
        </p:spPr>
        <p:txBody>
          <a:bodyPr wrap="none">
            <a:spAutoFit/>
          </a:bodyPr>
          <a:lstStyle/>
          <a:p>
            <a:pPr algn="ctr"/>
            <a:r>
              <a:rPr lang="en-US" sz="2000" dirty="0">
                <a:solidFill>
                  <a:schemeClr val="bg1"/>
                </a:solidFill>
                <a:latin typeface="Microsoft Sans Serif" charset="0"/>
                <a:ea typeface="Microsoft Sans Serif" charset="0"/>
                <a:cs typeface="Microsoft Sans Serif" charset="0"/>
              </a:rPr>
              <a:t>Senior Housing</a:t>
            </a:r>
          </a:p>
        </p:txBody>
      </p:sp>
      <p:sp>
        <p:nvSpPr>
          <p:cNvPr id="12" name="Rectangle 11"/>
          <p:cNvSpPr/>
          <p:nvPr/>
        </p:nvSpPr>
        <p:spPr>
          <a:xfrm>
            <a:off x="6358180" y="2601811"/>
            <a:ext cx="2079416" cy="400110"/>
          </a:xfrm>
          <a:prstGeom prst="rect">
            <a:avLst/>
          </a:prstGeom>
        </p:spPr>
        <p:txBody>
          <a:bodyPr wrap="none">
            <a:spAutoFit/>
          </a:bodyPr>
          <a:lstStyle/>
          <a:p>
            <a:pPr algn="ctr"/>
            <a:r>
              <a:rPr lang="en-US" sz="2000" dirty="0">
                <a:solidFill>
                  <a:schemeClr val="bg1"/>
                </a:solidFill>
                <a:latin typeface="Microsoft Sans Serif" charset="0"/>
                <a:ea typeface="Microsoft Sans Serif" charset="0"/>
                <a:cs typeface="Microsoft Sans Serif" charset="0"/>
              </a:rPr>
              <a:t>Student Housing</a:t>
            </a:r>
          </a:p>
        </p:txBody>
      </p:sp>
      <p:sp>
        <p:nvSpPr>
          <p:cNvPr id="37" name="Rectangle 36"/>
          <p:cNvSpPr/>
          <p:nvPr/>
        </p:nvSpPr>
        <p:spPr>
          <a:xfrm>
            <a:off x="9615489" y="2959207"/>
            <a:ext cx="1695450" cy="169277"/>
          </a:xfrm>
          <a:prstGeom prst="rect">
            <a:avLst/>
          </a:prstGeom>
        </p:spPr>
        <p:txBody>
          <a:bodyPr wrap="square">
            <a:spAutoFit/>
          </a:bodyPr>
          <a:lstStyle/>
          <a:p>
            <a:pPr algn="ctr">
              <a:lnSpc>
                <a:spcPts val="620"/>
              </a:lnSpc>
            </a:pPr>
            <a:r>
              <a:rPr lang="en-US" sz="600" dirty="0">
                <a:solidFill>
                  <a:schemeClr val="bg1"/>
                </a:solidFill>
                <a:latin typeface="Microsoft Sans Serif" charset="0"/>
                <a:ea typeface="Microsoft Sans Serif" charset="0"/>
                <a:cs typeface="Microsoft Sans Serif" charset="0"/>
              </a:rPr>
              <a:t>The Charleston, Cedar Hills, Utah</a:t>
            </a:r>
          </a:p>
        </p:txBody>
      </p:sp>
      <p:sp>
        <p:nvSpPr>
          <p:cNvPr id="38" name="Rectangle 37"/>
          <p:cNvSpPr/>
          <p:nvPr/>
        </p:nvSpPr>
        <p:spPr>
          <a:xfrm>
            <a:off x="1792278" y="2959207"/>
            <a:ext cx="6613845" cy="169277"/>
          </a:xfrm>
          <a:prstGeom prst="rect">
            <a:avLst/>
          </a:prstGeom>
        </p:spPr>
        <p:txBody>
          <a:bodyPr wrap="square">
            <a:spAutoFit/>
          </a:bodyPr>
          <a:lstStyle/>
          <a:p>
            <a:pPr algn="r">
              <a:lnSpc>
                <a:spcPts val="620"/>
              </a:lnSpc>
            </a:pPr>
            <a:r>
              <a:rPr lang="en-US" sz="600" dirty="0">
                <a:solidFill>
                  <a:schemeClr val="bg1"/>
                </a:solidFill>
                <a:latin typeface="Microsoft Sans Serif" charset="0"/>
                <a:ea typeface="Microsoft Sans Serif" charset="0"/>
                <a:cs typeface="Microsoft Sans Serif" charset="0"/>
              </a:rPr>
              <a:t>The Domain at Tallahassee, Florida State University Student Housing</a:t>
            </a:r>
          </a:p>
        </p:txBody>
      </p:sp>
      <p:pic>
        <p:nvPicPr>
          <p:cNvPr id="24" name="Picture 23">
            <a:extLst>
              <a:ext uri="{FF2B5EF4-FFF2-40B4-BE49-F238E27FC236}">
                <a16:creationId xmlns="" xmlns:a16="http://schemas.microsoft.com/office/drawing/2014/main" id="{01089097-DEB8-2A46-BE5F-881ABBFC97F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88142" y="4460451"/>
            <a:ext cx="1706064" cy="245738"/>
          </a:xfrm>
          <a:prstGeom prst="rect">
            <a:avLst/>
          </a:prstGeom>
        </p:spPr>
      </p:pic>
      <p:sp>
        <p:nvSpPr>
          <p:cNvPr id="25" name="Right Arrow 24">
            <a:extLst>
              <a:ext uri="{FF2B5EF4-FFF2-40B4-BE49-F238E27FC236}">
                <a16:creationId xmlns="" xmlns:a16="http://schemas.microsoft.com/office/drawing/2014/main" id="{C18EB2DC-439D-B242-88F7-1741A4E10D89}"/>
              </a:ext>
            </a:extLst>
          </p:cNvPr>
          <p:cNvSpPr/>
          <p:nvPr/>
        </p:nvSpPr>
        <p:spPr>
          <a:xfrm>
            <a:off x="8437596" y="3605067"/>
            <a:ext cx="412826" cy="283401"/>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Arrow 26">
            <a:extLst>
              <a:ext uri="{FF2B5EF4-FFF2-40B4-BE49-F238E27FC236}">
                <a16:creationId xmlns="" xmlns:a16="http://schemas.microsoft.com/office/drawing/2014/main" id="{B3BC0C70-4EA9-5F4D-955E-364FA3DD3464}"/>
              </a:ext>
            </a:extLst>
          </p:cNvPr>
          <p:cNvSpPr/>
          <p:nvPr/>
        </p:nvSpPr>
        <p:spPr>
          <a:xfrm>
            <a:off x="8437596" y="3999796"/>
            <a:ext cx="412826" cy="283401"/>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a:extLst>
              <a:ext uri="{FF2B5EF4-FFF2-40B4-BE49-F238E27FC236}">
                <a16:creationId xmlns="" xmlns:a16="http://schemas.microsoft.com/office/drawing/2014/main" id="{12DE8E78-C862-8D4D-9033-A1C12B4C93D4}"/>
              </a:ext>
            </a:extLst>
          </p:cNvPr>
          <p:cNvSpPr/>
          <p:nvPr/>
        </p:nvSpPr>
        <p:spPr>
          <a:xfrm>
            <a:off x="8437596" y="4406000"/>
            <a:ext cx="412826" cy="283401"/>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a:extLst>
              <a:ext uri="{FF2B5EF4-FFF2-40B4-BE49-F238E27FC236}">
                <a16:creationId xmlns="" xmlns:a16="http://schemas.microsoft.com/office/drawing/2014/main" id="{526CE81F-33B2-2646-8E00-217CFCE05EE7}"/>
              </a:ext>
            </a:extLst>
          </p:cNvPr>
          <p:cNvSpPr/>
          <p:nvPr/>
        </p:nvSpPr>
        <p:spPr>
          <a:xfrm>
            <a:off x="8437596" y="4806595"/>
            <a:ext cx="412826" cy="283401"/>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Arrow 29">
            <a:extLst>
              <a:ext uri="{FF2B5EF4-FFF2-40B4-BE49-F238E27FC236}">
                <a16:creationId xmlns="" xmlns:a16="http://schemas.microsoft.com/office/drawing/2014/main" id="{A98A548C-3B2D-D94F-B2F1-EF5F59F1564D}"/>
              </a:ext>
            </a:extLst>
          </p:cNvPr>
          <p:cNvSpPr/>
          <p:nvPr/>
        </p:nvSpPr>
        <p:spPr>
          <a:xfrm>
            <a:off x="8437596" y="5211946"/>
            <a:ext cx="412826" cy="283401"/>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 xmlns:a16="http://schemas.microsoft.com/office/drawing/2014/main" id="{46E29D42-4C92-F24A-8CBD-DB0F34686766}"/>
              </a:ext>
            </a:extLst>
          </p:cNvPr>
          <p:cNvSpPr/>
          <p:nvPr/>
        </p:nvSpPr>
        <p:spPr>
          <a:xfrm>
            <a:off x="7732928" y="4325197"/>
            <a:ext cx="237566" cy="261610"/>
          </a:xfrm>
          <a:prstGeom prst="rect">
            <a:avLst/>
          </a:prstGeom>
        </p:spPr>
        <p:txBody>
          <a:bodyPr wrap="none">
            <a:spAutoFit/>
          </a:bodyPr>
          <a:lstStyle/>
          <a:p>
            <a:r>
              <a:rPr lang="en-US" sz="1100" baseline="30000" dirty="0">
                <a:solidFill>
                  <a:schemeClr val="bg1"/>
                </a:solidFill>
                <a:latin typeface="Microsoft Sans Serif" charset="0"/>
                <a:ea typeface="Microsoft Sans Serif" charset="0"/>
                <a:cs typeface="Microsoft Sans Serif" charset="0"/>
              </a:rPr>
              <a:t>3</a:t>
            </a:r>
            <a:endParaRPr lang="en-US" sz="1100" dirty="0">
              <a:solidFill>
                <a:schemeClr val="bg1"/>
              </a:solidFill>
            </a:endParaRPr>
          </a:p>
        </p:txBody>
      </p:sp>
    </p:spTree>
    <p:extLst>
      <p:ext uri="{BB962C8B-B14F-4D97-AF65-F5344CB8AC3E}">
        <p14:creationId xmlns:p14="http://schemas.microsoft.com/office/powerpoint/2010/main" val="872543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96622"/>
            <a:ext cx="12192000" cy="1325563"/>
          </a:xfrm>
        </p:spPr>
        <p:txBody>
          <a:bodyPr/>
          <a:lstStyle/>
          <a:p>
            <a:r>
              <a:rPr lang="en-US" dirty="0"/>
              <a:t>Student &amp; Senior Housing Overview</a:t>
            </a:r>
          </a:p>
        </p:txBody>
      </p:sp>
      <p:sp>
        <p:nvSpPr>
          <p:cNvPr id="3" name="Slide Number Placeholder 2"/>
          <p:cNvSpPr>
            <a:spLocks noGrp="1"/>
          </p:cNvSpPr>
          <p:nvPr>
            <p:ph type="sldNum" sz="quarter" idx="4"/>
          </p:nvPr>
        </p:nvSpPr>
        <p:spPr/>
        <p:txBody>
          <a:bodyPr/>
          <a:lstStyle/>
          <a:p>
            <a:fld id="{92216DF2-8296-8B4E-B2E0-FAD8E7B057FD}" type="slidenum">
              <a:rPr lang="en-US" smtClean="0"/>
              <a:pPr/>
              <a:t>8</a:t>
            </a:fld>
            <a:endParaRPr lang="en-US" dirty="0"/>
          </a:p>
        </p:txBody>
      </p:sp>
    </p:spTree>
    <p:extLst>
      <p:ext uri="{BB962C8B-B14F-4D97-AF65-F5344CB8AC3E}">
        <p14:creationId xmlns:p14="http://schemas.microsoft.com/office/powerpoint/2010/main" val="271661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Characteristics That Drive Returns</a:t>
            </a:r>
          </a:p>
        </p:txBody>
      </p:sp>
      <p:sp>
        <p:nvSpPr>
          <p:cNvPr id="6" name="Slide Number Placeholder 5"/>
          <p:cNvSpPr>
            <a:spLocks noGrp="1"/>
          </p:cNvSpPr>
          <p:nvPr>
            <p:ph type="sldNum" sz="quarter" idx="4"/>
          </p:nvPr>
        </p:nvSpPr>
        <p:spPr/>
        <p:txBody>
          <a:bodyPr/>
          <a:lstStyle/>
          <a:p>
            <a:fld id="{BB95469A-688F-E64F-82FB-9E52813A66CC}" type="slidenum">
              <a:rPr lang="en-US" smtClean="0"/>
              <a:pPr/>
              <a:t>9</a:t>
            </a:fld>
            <a:endParaRPr lang="en-US" dirty="0"/>
          </a:p>
        </p:txBody>
      </p:sp>
      <p:sp>
        <p:nvSpPr>
          <p:cNvPr id="10" name="Rectangle 9"/>
          <p:cNvSpPr/>
          <p:nvPr/>
        </p:nvSpPr>
        <p:spPr>
          <a:xfrm>
            <a:off x="0" y="3488647"/>
            <a:ext cx="12191999" cy="65079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47517" y="4333185"/>
            <a:ext cx="1309920" cy="1646991"/>
          </a:xfrm>
          <a:prstGeom prst="rect">
            <a:avLst/>
          </a:prstGeom>
          <a:ln w="28575">
            <a:noFill/>
          </a:ln>
        </p:spPr>
      </p:pic>
      <p:sp>
        <p:nvSpPr>
          <p:cNvPr id="12" name="Rectangle 11"/>
          <p:cNvSpPr/>
          <p:nvPr/>
        </p:nvSpPr>
        <p:spPr>
          <a:xfrm>
            <a:off x="1783436" y="4771146"/>
            <a:ext cx="4519828" cy="1284967"/>
          </a:xfrm>
          <a:prstGeom prst="rect">
            <a:avLst/>
          </a:prstGeom>
        </p:spPr>
        <p:txBody>
          <a:bodyPr wrap="square">
            <a:spAutoFit/>
          </a:bodyPr>
          <a:lstStyle/>
          <a:p>
            <a:pPr marL="171450" indent="-171450">
              <a:spcAft>
                <a:spcPts val="300"/>
              </a:spcAft>
              <a:buClr>
                <a:srgbClr val="00B050"/>
              </a:buClr>
              <a:buFont typeface="Arial" charset="0"/>
              <a:buChar char="•"/>
            </a:pPr>
            <a:r>
              <a:rPr lang="en-US" sz="1400" dirty="0">
                <a:solidFill>
                  <a:schemeClr val="bg1">
                    <a:lumMod val="50000"/>
                  </a:schemeClr>
                </a:solidFill>
                <a:latin typeface="Microsoft Sans Serif" charset="0"/>
                <a:ea typeface="Microsoft Sans Serif" charset="0"/>
                <a:cs typeface="Microsoft Sans Serif" charset="0"/>
              </a:rPr>
              <a:t>Anchored by the stability of major universities</a:t>
            </a:r>
          </a:p>
          <a:p>
            <a:pPr marL="171450" indent="-171450">
              <a:spcAft>
                <a:spcPts val="300"/>
              </a:spcAft>
              <a:buClr>
                <a:srgbClr val="00B050"/>
              </a:buClr>
              <a:buFont typeface="Arial" charset="0"/>
              <a:buChar char="•"/>
            </a:pPr>
            <a:r>
              <a:rPr lang="en-US" sz="1400" dirty="0">
                <a:solidFill>
                  <a:schemeClr val="bg1">
                    <a:lumMod val="50000"/>
                  </a:schemeClr>
                </a:solidFill>
                <a:latin typeface="Microsoft Sans Serif" charset="0"/>
                <a:ea typeface="Microsoft Sans Serif" charset="0"/>
                <a:cs typeface="Microsoft Sans Serif" charset="0"/>
              </a:rPr>
              <a:t>Majority of leases backed by parents/financial aid</a:t>
            </a:r>
          </a:p>
          <a:p>
            <a:pPr marL="171450" indent="-171450">
              <a:spcAft>
                <a:spcPts val="300"/>
              </a:spcAft>
              <a:buClr>
                <a:srgbClr val="00B050"/>
              </a:buClr>
              <a:buFont typeface="Arial" charset="0"/>
              <a:buChar char="•"/>
            </a:pPr>
            <a:r>
              <a:rPr lang="en-US" sz="1400" dirty="0">
                <a:solidFill>
                  <a:schemeClr val="bg1">
                    <a:lumMod val="50000"/>
                  </a:schemeClr>
                </a:solidFill>
                <a:latin typeface="Microsoft Sans Serif" charset="0"/>
                <a:ea typeface="Microsoft Sans Serif" charset="0"/>
                <a:cs typeface="Microsoft Sans Serif" charset="0"/>
              </a:rPr>
              <a:t>Supply constrained markets (on- &amp; off-campus)</a:t>
            </a:r>
          </a:p>
          <a:p>
            <a:pPr marL="171450" indent="-171450">
              <a:spcAft>
                <a:spcPts val="300"/>
              </a:spcAft>
              <a:buClr>
                <a:srgbClr val="00B050"/>
              </a:buClr>
              <a:buFont typeface="Arial" charset="0"/>
              <a:buChar char="•"/>
            </a:pPr>
            <a:r>
              <a:rPr lang="en-US" sz="1400" dirty="0">
                <a:solidFill>
                  <a:schemeClr val="bg1">
                    <a:lumMod val="50000"/>
                  </a:schemeClr>
                </a:solidFill>
                <a:latin typeface="Microsoft Sans Serif" charset="0"/>
                <a:ea typeface="Microsoft Sans Serif" charset="0"/>
                <a:cs typeface="Microsoft Sans Serif" charset="0"/>
              </a:rPr>
              <a:t>Limited government funding for new dorms &amp; enhancements</a:t>
            </a:r>
          </a:p>
        </p:txBody>
      </p:sp>
      <p:pic>
        <p:nvPicPr>
          <p:cNvPr id="13" name="Picture 1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1252481"/>
            <a:ext cx="6091517" cy="2236166"/>
          </a:xfrm>
          <a:prstGeom prst="rect">
            <a:avLst/>
          </a:prstGeom>
          <a:ln w="28575">
            <a:noFill/>
          </a:ln>
        </p:spPr>
      </p:pic>
      <p:sp>
        <p:nvSpPr>
          <p:cNvPr id="14" name="Content Placeholder 2"/>
          <p:cNvSpPr txBox="1">
            <a:spLocks/>
          </p:cNvSpPr>
          <p:nvPr/>
        </p:nvSpPr>
        <p:spPr>
          <a:xfrm>
            <a:off x="8004972" y="4771147"/>
            <a:ext cx="3870036" cy="120903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spcAft>
                <a:spcPts val="300"/>
              </a:spcAft>
              <a:buClr>
                <a:srgbClr val="00B050"/>
              </a:buClr>
            </a:pPr>
            <a:r>
              <a:rPr lang="en-US" sz="1400" dirty="0">
                <a:solidFill>
                  <a:schemeClr val="bg1">
                    <a:lumMod val="50000"/>
                  </a:schemeClr>
                </a:solidFill>
                <a:latin typeface="Microsoft Sans Serif" charset="0"/>
                <a:ea typeface="Microsoft Sans Serif" charset="0"/>
                <a:cs typeface="Microsoft Sans Serif" charset="0"/>
              </a:rPr>
              <a:t>Aligning housing and healthcare</a:t>
            </a:r>
          </a:p>
          <a:p>
            <a:pPr>
              <a:lnSpc>
                <a:spcPct val="100000"/>
              </a:lnSpc>
              <a:spcBef>
                <a:spcPts val="0"/>
              </a:spcBef>
              <a:spcAft>
                <a:spcPts val="300"/>
              </a:spcAft>
              <a:buClr>
                <a:srgbClr val="00B050"/>
              </a:buClr>
            </a:pPr>
            <a:r>
              <a:rPr lang="en-US" sz="1400" dirty="0">
                <a:solidFill>
                  <a:schemeClr val="bg1">
                    <a:lumMod val="50000"/>
                  </a:schemeClr>
                </a:solidFill>
                <a:latin typeface="Microsoft Sans Serif" charset="0"/>
                <a:ea typeface="Microsoft Sans Serif" charset="0"/>
                <a:cs typeface="Microsoft Sans Serif" charset="0"/>
              </a:rPr>
              <a:t>Favorable Net Operating Income (NOI)</a:t>
            </a:r>
            <a:r>
              <a:rPr lang="en-US" sz="1400" baseline="30000" dirty="0">
                <a:solidFill>
                  <a:schemeClr val="bg1">
                    <a:lumMod val="50000"/>
                  </a:schemeClr>
                </a:solidFill>
                <a:latin typeface="Microsoft Sans Serif" charset="0"/>
                <a:ea typeface="Microsoft Sans Serif" charset="0"/>
                <a:cs typeface="Microsoft Sans Serif" charset="0"/>
              </a:rPr>
              <a:t>2</a:t>
            </a:r>
          </a:p>
          <a:p>
            <a:pPr>
              <a:lnSpc>
                <a:spcPct val="100000"/>
              </a:lnSpc>
              <a:spcBef>
                <a:spcPts val="0"/>
              </a:spcBef>
              <a:spcAft>
                <a:spcPts val="300"/>
              </a:spcAft>
              <a:buClr>
                <a:srgbClr val="00B050"/>
              </a:buClr>
            </a:pPr>
            <a:r>
              <a:rPr lang="en-US" sz="1400" dirty="0">
                <a:solidFill>
                  <a:schemeClr val="bg1">
                    <a:lumMod val="50000"/>
                  </a:schemeClr>
                </a:solidFill>
                <a:latin typeface="Microsoft Sans Serif" charset="0"/>
                <a:ea typeface="Microsoft Sans Serif" charset="0"/>
                <a:cs typeface="Microsoft Sans Serif" charset="0"/>
              </a:rPr>
              <a:t>Short supply of senior housing properties</a:t>
            </a:r>
          </a:p>
          <a:p>
            <a:pPr>
              <a:lnSpc>
                <a:spcPct val="100000"/>
              </a:lnSpc>
              <a:spcBef>
                <a:spcPts val="0"/>
              </a:spcBef>
              <a:spcAft>
                <a:spcPts val="300"/>
              </a:spcAft>
              <a:buClr>
                <a:srgbClr val="00B050"/>
              </a:buClr>
            </a:pPr>
            <a:r>
              <a:rPr lang="en-US" sz="1400" dirty="0">
                <a:solidFill>
                  <a:schemeClr val="bg1">
                    <a:lumMod val="50000"/>
                  </a:schemeClr>
                </a:solidFill>
                <a:latin typeface="Microsoft Sans Serif" charset="0"/>
                <a:ea typeface="Microsoft Sans Serif" charset="0"/>
                <a:cs typeface="Microsoft Sans Serif" charset="0"/>
              </a:rPr>
              <a:t>Leases are backed by private pay and/or long-term care insurance/benefits</a:t>
            </a:r>
          </a:p>
          <a:p>
            <a:pPr>
              <a:lnSpc>
                <a:spcPct val="100000"/>
              </a:lnSpc>
              <a:spcAft>
                <a:spcPts val="300"/>
              </a:spcAft>
              <a:buClr>
                <a:srgbClr val="00B050"/>
              </a:buClr>
            </a:pPr>
            <a:endParaRPr lang="en-US" sz="1400" dirty="0">
              <a:solidFill>
                <a:schemeClr val="bg1">
                  <a:lumMod val="50000"/>
                </a:schemeClr>
              </a:solidFill>
              <a:latin typeface="Microsoft Sans Serif" charset="0"/>
              <a:ea typeface="Microsoft Sans Serif" charset="0"/>
              <a:cs typeface="Microsoft Sans Serif" charset="0"/>
            </a:endParaRPr>
          </a:p>
          <a:p>
            <a:pPr>
              <a:lnSpc>
                <a:spcPct val="100000"/>
              </a:lnSpc>
              <a:spcAft>
                <a:spcPts val="300"/>
              </a:spcAft>
              <a:buClr>
                <a:srgbClr val="00B050"/>
              </a:buClr>
            </a:pPr>
            <a:endParaRPr lang="en-US" sz="1400" dirty="0">
              <a:solidFill>
                <a:schemeClr val="bg1">
                  <a:lumMod val="50000"/>
                </a:schemeClr>
              </a:solidFill>
              <a:latin typeface="Microsoft Sans Serif" charset="0"/>
              <a:ea typeface="Microsoft Sans Serif" charset="0"/>
              <a:cs typeface="Microsoft Sans Serif" charset="0"/>
            </a:endParaRPr>
          </a:p>
          <a:p>
            <a:pPr>
              <a:lnSpc>
                <a:spcPct val="100000"/>
              </a:lnSpc>
              <a:spcAft>
                <a:spcPts val="300"/>
              </a:spcAft>
              <a:buClr>
                <a:srgbClr val="00B050"/>
              </a:buClr>
            </a:pPr>
            <a:endParaRPr lang="en-US" sz="1400" dirty="0">
              <a:solidFill>
                <a:schemeClr val="bg1">
                  <a:lumMod val="50000"/>
                </a:schemeClr>
              </a:solidFill>
              <a:latin typeface="Microsoft Sans Serif" charset="0"/>
              <a:ea typeface="Microsoft Sans Serif" charset="0"/>
              <a:cs typeface="Microsoft Sans Serif" charset="0"/>
            </a:endParaRPr>
          </a:p>
        </p:txBody>
      </p:sp>
      <p:sp>
        <p:nvSpPr>
          <p:cNvPr id="15" name="Content Placeholder 2"/>
          <p:cNvSpPr txBox="1">
            <a:spLocks/>
          </p:cNvSpPr>
          <p:nvPr/>
        </p:nvSpPr>
        <p:spPr>
          <a:xfrm>
            <a:off x="1026737" y="3572308"/>
            <a:ext cx="2156755" cy="50016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Clr>
                <a:schemeClr val="bg1"/>
              </a:buClr>
              <a:buNone/>
            </a:pPr>
            <a:r>
              <a:rPr lang="en-US" sz="1600" dirty="0">
                <a:solidFill>
                  <a:schemeClr val="bg1"/>
                </a:solidFill>
                <a:latin typeface="Microsoft Sans Serif" charset="0"/>
                <a:ea typeface="Microsoft Sans Serif" charset="0"/>
                <a:cs typeface="Microsoft Sans Serif" charset="0"/>
              </a:rPr>
              <a:t>Recession-Resistant Characteristics</a:t>
            </a:r>
            <a:r>
              <a:rPr lang="en-US" sz="1400" baseline="30000" dirty="0">
                <a:solidFill>
                  <a:schemeClr val="bg1"/>
                </a:solidFill>
                <a:latin typeface="Microsoft Sans Serif" charset="0"/>
                <a:ea typeface="Microsoft Sans Serif" charset="0"/>
                <a:cs typeface="Microsoft Sans Serif" charset="0"/>
              </a:rPr>
              <a:t>1</a:t>
            </a:r>
          </a:p>
        </p:txBody>
      </p:sp>
      <p:sp>
        <p:nvSpPr>
          <p:cNvPr id="16" name="Rectangle 15"/>
          <p:cNvSpPr/>
          <p:nvPr/>
        </p:nvSpPr>
        <p:spPr>
          <a:xfrm>
            <a:off x="1728256" y="4258279"/>
            <a:ext cx="2770592" cy="461665"/>
          </a:xfrm>
          <a:prstGeom prst="rect">
            <a:avLst/>
          </a:prstGeom>
        </p:spPr>
        <p:txBody>
          <a:bodyPr wrap="square">
            <a:spAutoFit/>
          </a:bodyPr>
          <a:lstStyle/>
          <a:p>
            <a:r>
              <a:rPr lang="en-US" sz="2400" dirty="0">
                <a:solidFill>
                  <a:srgbClr val="013C71"/>
                </a:solidFill>
                <a:latin typeface="Microsoft Sans Serif" charset="0"/>
                <a:ea typeface="Microsoft Sans Serif" charset="0"/>
                <a:cs typeface="Microsoft Sans Serif" charset="0"/>
              </a:rPr>
              <a:t>Student Housing</a:t>
            </a:r>
          </a:p>
        </p:txBody>
      </p:sp>
      <p:sp>
        <p:nvSpPr>
          <p:cNvPr id="17" name="Rectangle 16"/>
          <p:cNvSpPr/>
          <p:nvPr/>
        </p:nvSpPr>
        <p:spPr>
          <a:xfrm>
            <a:off x="7978102" y="4258279"/>
            <a:ext cx="2701709" cy="461665"/>
          </a:xfrm>
          <a:prstGeom prst="rect">
            <a:avLst/>
          </a:prstGeom>
        </p:spPr>
        <p:txBody>
          <a:bodyPr wrap="square">
            <a:spAutoFit/>
          </a:bodyPr>
          <a:lstStyle/>
          <a:p>
            <a:r>
              <a:rPr lang="en-US" sz="2400" dirty="0">
                <a:solidFill>
                  <a:srgbClr val="013C71"/>
                </a:solidFill>
                <a:latin typeface="Microsoft Sans Serif" charset="0"/>
                <a:ea typeface="Microsoft Sans Serif" charset="0"/>
                <a:cs typeface="Microsoft Sans Serif" charset="0"/>
              </a:rPr>
              <a:t>Senior Housing</a:t>
            </a:r>
          </a:p>
        </p:txBody>
      </p:sp>
      <p:sp>
        <p:nvSpPr>
          <p:cNvPr id="18" name="Content Placeholder 2"/>
          <p:cNvSpPr txBox="1">
            <a:spLocks/>
          </p:cNvSpPr>
          <p:nvPr/>
        </p:nvSpPr>
        <p:spPr>
          <a:xfrm>
            <a:off x="4215457" y="3572308"/>
            <a:ext cx="3203017" cy="50016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Clr>
                <a:schemeClr val="bg1"/>
              </a:buClr>
              <a:buNone/>
            </a:pPr>
            <a:r>
              <a:rPr lang="en-US" sz="1600" dirty="0">
                <a:solidFill>
                  <a:schemeClr val="bg1"/>
                </a:solidFill>
                <a:latin typeface="Microsoft Sans Serif" charset="0"/>
                <a:ea typeface="Microsoft Sans Serif" charset="0"/>
                <a:cs typeface="Microsoft Sans Serif" charset="0"/>
              </a:rPr>
              <a:t>Diversification By: Geography, Asset Type, &amp; Demographics</a:t>
            </a:r>
          </a:p>
        </p:txBody>
      </p:sp>
      <p:sp>
        <p:nvSpPr>
          <p:cNvPr id="19" name="Content Placeholder 2"/>
          <p:cNvSpPr txBox="1">
            <a:spLocks/>
          </p:cNvSpPr>
          <p:nvPr/>
        </p:nvSpPr>
        <p:spPr>
          <a:xfrm>
            <a:off x="8405813" y="3581450"/>
            <a:ext cx="3103435" cy="502787"/>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Clr>
                <a:schemeClr val="bg1"/>
              </a:buClr>
              <a:buNone/>
            </a:pPr>
            <a:r>
              <a:rPr lang="en-US" sz="1600" dirty="0">
                <a:solidFill>
                  <a:schemeClr val="bg1"/>
                </a:solidFill>
                <a:latin typeface="Microsoft Sans Serif" charset="0"/>
                <a:ea typeface="Microsoft Sans Serif" charset="0"/>
                <a:cs typeface="Microsoft Sans Serif" charset="0"/>
              </a:rPr>
              <a:t>Highly Fragmented Sectors With Consolidation Opportunities</a:t>
            </a:r>
          </a:p>
        </p:txBody>
      </p:sp>
      <p:pic>
        <p:nvPicPr>
          <p:cNvPr id="20" name="Picture 19"/>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545573" y="4333186"/>
            <a:ext cx="1309920" cy="1646990"/>
          </a:xfrm>
          <a:prstGeom prst="rect">
            <a:avLst/>
          </a:prstGeom>
          <a:ln w="28575">
            <a:noFill/>
          </a:ln>
        </p:spPr>
      </p:pic>
      <p:pic>
        <p:nvPicPr>
          <p:cNvPr id="21" name="Picture 20"/>
          <p:cNvPicPr>
            <a:picLocks noChangeAspect="1"/>
          </p:cNvPicPr>
          <p:nvPr/>
        </p:nvPicPr>
        <p:blipFill rotWithShape="1">
          <a:blip r:embed="rId6" cstate="screen">
            <a:extLst>
              <a:ext uri="{28A0092B-C50C-407E-A947-70E740481C1C}">
                <a14:useLocalDpi xmlns:a14="http://schemas.microsoft.com/office/drawing/2010/main"/>
              </a:ext>
            </a:extLst>
          </a:blip>
          <a:srcRect r="-147"/>
          <a:stretch/>
        </p:blipFill>
        <p:spPr>
          <a:xfrm>
            <a:off x="6091517" y="1252481"/>
            <a:ext cx="6109448" cy="2236166"/>
          </a:xfrm>
          <a:prstGeom prst="rect">
            <a:avLst/>
          </a:prstGeom>
          <a:ln w="28575">
            <a:noFill/>
          </a:ln>
        </p:spPr>
      </p:pic>
      <p:sp>
        <p:nvSpPr>
          <p:cNvPr id="22" name="Rectangle 21"/>
          <p:cNvSpPr/>
          <p:nvPr/>
        </p:nvSpPr>
        <p:spPr>
          <a:xfrm>
            <a:off x="1" y="3269133"/>
            <a:ext cx="6091516" cy="169277"/>
          </a:xfrm>
          <a:prstGeom prst="rect">
            <a:avLst/>
          </a:prstGeom>
        </p:spPr>
        <p:txBody>
          <a:bodyPr wrap="square">
            <a:spAutoFit/>
          </a:bodyPr>
          <a:lstStyle/>
          <a:p>
            <a:pPr algn="ctr">
              <a:lnSpc>
                <a:spcPts val="620"/>
              </a:lnSpc>
            </a:pPr>
            <a:r>
              <a:rPr lang="en-US" sz="600" dirty="0">
                <a:solidFill>
                  <a:schemeClr val="bg1"/>
                </a:solidFill>
                <a:latin typeface="Microsoft Sans Serif" charset="0"/>
                <a:ea typeface="Microsoft Sans Serif" charset="0"/>
                <a:cs typeface="Microsoft Sans Serif" charset="0"/>
              </a:rPr>
              <a:t>The Domain at Tallahassee, Florida State University</a:t>
            </a:r>
          </a:p>
        </p:txBody>
      </p:sp>
      <p:sp>
        <p:nvSpPr>
          <p:cNvPr id="23" name="Rectangle 22"/>
          <p:cNvSpPr/>
          <p:nvPr/>
        </p:nvSpPr>
        <p:spPr>
          <a:xfrm>
            <a:off x="6100484" y="3269132"/>
            <a:ext cx="6082550" cy="184666"/>
          </a:xfrm>
          <a:prstGeom prst="rect">
            <a:avLst/>
          </a:prstGeom>
        </p:spPr>
        <p:txBody>
          <a:bodyPr wrap="square">
            <a:spAutoFit/>
          </a:bodyPr>
          <a:lstStyle/>
          <a:p>
            <a:pPr algn="ctr"/>
            <a:r>
              <a:rPr lang="en-US" sz="600" dirty="0">
                <a:solidFill>
                  <a:schemeClr val="bg1"/>
                </a:solidFill>
                <a:latin typeface="Microsoft Sans Serif" charset="0"/>
                <a:ea typeface="Microsoft Sans Serif" charset="0"/>
                <a:cs typeface="Microsoft Sans Serif" charset="0"/>
              </a:rPr>
              <a:t>The Charleston, Cedar Hills, Utah</a:t>
            </a:r>
          </a:p>
        </p:txBody>
      </p:sp>
      <p:cxnSp>
        <p:nvCxnSpPr>
          <p:cNvPr id="24" name="Straight Connector 23"/>
          <p:cNvCxnSpPr/>
          <p:nvPr/>
        </p:nvCxnSpPr>
        <p:spPr>
          <a:xfrm flipV="1">
            <a:off x="6091517" y="1252481"/>
            <a:ext cx="0" cy="223616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 xmlns:a16="http://schemas.microsoft.com/office/drawing/2014/main" id="{BB7D91E8-BD52-B64C-8AE3-1D2D0CF34C1A}"/>
              </a:ext>
            </a:extLst>
          </p:cNvPr>
          <p:cNvSpPr/>
          <p:nvPr/>
        </p:nvSpPr>
        <p:spPr>
          <a:xfrm>
            <a:off x="578013" y="6057227"/>
            <a:ext cx="11300719" cy="478144"/>
          </a:xfrm>
          <a:prstGeom prst="rect">
            <a:avLst/>
          </a:prstGeom>
        </p:spPr>
        <p:txBody>
          <a:bodyPr wrap="square">
            <a:spAutoFit/>
          </a:bodyPr>
          <a:lstStyle/>
          <a:p>
            <a:pPr marL="117475" indent="-117475">
              <a:lnSpc>
                <a:spcPts val="600"/>
              </a:lnSpc>
              <a:buAutoNum type="arabicPeriod"/>
            </a:pPr>
            <a:r>
              <a:rPr lang="en-US" sz="600" dirty="0">
                <a:solidFill>
                  <a:schemeClr val="bg1">
                    <a:lumMod val="50000"/>
                  </a:schemeClr>
                </a:solidFill>
              </a:rPr>
              <a:t>The student housing industry has proven to be a recession resistant sector, even when compared to other residential real estate. Green Street Advisors, a leading real estate research firm, found that student housing was “one of only three sectors where Market Revenue per Available Foot did not decline during the Global Financial Crisis, primarily due to the fact that enrollment at four-year colleges grew two percent per annum from 2006 – 2009; Green Street Advisors, June 28, 2013. Senior housing consistently outperformed all other classes of commercial real estate from 2007 - 2017.25 People need healthcare and aging services regardless of economic condition. Even during the economic downturn of 2008 the occupancy rate for senior housing was never significantly below 90%; Healthcare Business Today, “Senior Housing: Is It Still a Smart Investment?” July 26, 2017 by Jess </a:t>
            </a:r>
            <a:r>
              <a:rPr lang="en-US" sz="600" dirty="0" err="1">
                <a:solidFill>
                  <a:schemeClr val="bg1">
                    <a:lumMod val="50000"/>
                  </a:schemeClr>
                </a:solidFill>
              </a:rPr>
              <a:t>Stonefield</a:t>
            </a:r>
            <a:r>
              <a:rPr lang="en-US" sz="600" dirty="0">
                <a:solidFill>
                  <a:schemeClr val="bg1">
                    <a:lumMod val="50000"/>
                  </a:schemeClr>
                </a:solidFill>
              </a:rPr>
              <a:t>. Past performance is no indication of future results. It is possible to lose money on this investment. While the student housing and senior housing industries may be resistant to recessions, there is no guarantee that a related investment will realize a profit or prevent against loss.</a:t>
            </a:r>
          </a:p>
          <a:p>
            <a:pPr marL="117475" indent="-117475">
              <a:lnSpc>
                <a:spcPts val="600"/>
              </a:lnSpc>
              <a:buAutoNum type="arabicPeriod"/>
            </a:pPr>
            <a:r>
              <a:rPr lang="en-US" sz="600" dirty="0">
                <a:solidFill>
                  <a:schemeClr val="bg1">
                    <a:lumMod val="50000"/>
                  </a:schemeClr>
                </a:solidFill>
              </a:rPr>
              <a:t>Green Street Advisors projects that senior housing will outpace the broader major-sector NOI averages in 2020, 2021, and 2022; </a:t>
            </a:r>
            <a:r>
              <a:rPr lang="en-US" sz="600" dirty="0" err="1">
                <a:solidFill>
                  <a:schemeClr val="bg1">
                    <a:lumMod val="50000"/>
                  </a:schemeClr>
                </a:solidFill>
              </a:rPr>
              <a:t>pwc</a:t>
            </a:r>
            <a:r>
              <a:rPr lang="en-US" sz="600" dirty="0">
                <a:solidFill>
                  <a:schemeClr val="bg1">
                    <a:lumMod val="50000"/>
                  </a:schemeClr>
                </a:solidFill>
              </a:rPr>
              <a:t> and Urban Land Institute, Emerging Trends in Real Estate 2019.</a:t>
            </a:r>
          </a:p>
        </p:txBody>
      </p:sp>
    </p:spTree>
    <p:extLst>
      <p:ext uri="{BB962C8B-B14F-4D97-AF65-F5344CB8AC3E}">
        <p14:creationId xmlns:p14="http://schemas.microsoft.com/office/powerpoint/2010/main" val="11711755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16393</TotalTime>
  <Words>2135</Words>
  <Application>Microsoft Office PowerPoint</Application>
  <PresentationFormat>Widescreen</PresentationFormat>
  <Paragraphs>284</Paragraphs>
  <Slides>25</Slides>
  <Notes>17</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25</vt:i4>
      </vt:variant>
    </vt:vector>
  </HeadingPairs>
  <TitlesOfParts>
    <vt:vector size="35" baseType="lpstr">
      <vt:lpstr>Arial</vt:lpstr>
      <vt:lpstr>Calibri</vt:lpstr>
      <vt:lpstr>Corbel</vt:lpstr>
      <vt:lpstr>Microsoft Sans Serif</vt:lpstr>
      <vt:lpstr>Office Theme</vt:lpstr>
      <vt:lpstr>1_Custom Design</vt:lpstr>
      <vt:lpstr>Custom Design</vt:lpstr>
      <vt:lpstr>2_Custom Design</vt:lpstr>
      <vt:lpstr>3_Custom Design</vt:lpstr>
      <vt:lpstr>4_Custom Design</vt:lpstr>
      <vt:lpstr>PowerPoint Presentation</vt:lpstr>
      <vt:lpstr>Risk Factors &amp; Other Information</vt:lpstr>
      <vt:lpstr>Agenda</vt:lpstr>
      <vt:lpstr>SmartStop Asset Management, LLC</vt:lpstr>
      <vt:lpstr>SmartStop Asset Management, LLC</vt:lpstr>
      <vt:lpstr>Strategic Student &amp; Senior Housing Trust, Inc. Executive Team</vt:lpstr>
      <vt:lpstr>Why?</vt:lpstr>
      <vt:lpstr>Student &amp; Senior Housing Overview</vt:lpstr>
      <vt:lpstr>Characteristics That Drive Returns</vt:lpstr>
      <vt:lpstr>Factors Driving Demand</vt:lpstr>
      <vt:lpstr>Strategic Student &amp; Senior Housing Trust, Inc.</vt:lpstr>
      <vt:lpstr>Investment Strategy – Student Housing</vt:lpstr>
      <vt:lpstr>Investment Strategy – Senior Housing</vt:lpstr>
      <vt:lpstr>Portfolio Summary</vt:lpstr>
      <vt:lpstr>YOUNION – Student Housing Brand*</vt:lpstr>
      <vt:lpstr>University of Arkansas</vt:lpstr>
      <vt:lpstr>Florida State University</vt:lpstr>
      <vt:lpstr>The Wellington, Salt Lake City MSA</vt:lpstr>
      <vt:lpstr>The Charleston, Cedar Hills, Utah</vt:lpstr>
      <vt:lpstr>Cottonwood Creek, Salt Lake City MSA</vt:lpstr>
      <vt:lpstr>Courtyard at Mount Tabor, Portland, Oregon</vt:lpstr>
      <vt:lpstr>Courtyard at Mt. Tabor Memory Care Expansion</vt:lpstr>
      <vt:lpstr>Strategic Student &amp; Senior Housing Trust, Inc. Goals</vt:lpstr>
      <vt:lpstr>Student &amp; Senior Housing REITs</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jgrayson@sam.com</dc:creator>
  <cp:lastModifiedBy>RWilliams</cp:lastModifiedBy>
  <cp:revision>601</cp:revision>
  <cp:lastPrinted>2019-07-17T20:22:43Z</cp:lastPrinted>
  <dcterms:created xsi:type="dcterms:W3CDTF">2017-04-05T15:19:49Z</dcterms:created>
  <dcterms:modified xsi:type="dcterms:W3CDTF">2020-01-08T19:57:09Z</dcterms:modified>
</cp:coreProperties>
</file>